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 id="261" r:id="rId4"/>
    <p:sldId id="260" r:id="rId5"/>
    <p:sldId id="266" r:id="rId6"/>
    <p:sldId id="267" r:id="rId7"/>
    <p:sldId id="263" r:id="rId8"/>
    <p:sldId id="262" r:id="rId9"/>
    <p:sldId id="271" r:id="rId10"/>
    <p:sldId id="277" r:id="rId11"/>
    <p:sldId id="272" r:id="rId12"/>
    <p:sldId id="283" r:id="rId13"/>
    <p:sldId id="273" r:id="rId14"/>
    <p:sldId id="284" r:id="rId15"/>
    <p:sldId id="285" r:id="rId16"/>
    <p:sldId id="274" r:id="rId17"/>
    <p:sldId id="278" r:id="rId18"/>
    <p:sldId id="275" r:id="rId19"/>
    <p:sldId id="264" r:id="rId20"/>
    <p:sldId id="268" r:id="rId21"/>
    <p:sldId id="281" r:id="rId22"/>
    <p:sldId id="280" r:id="rId23"/>
    <p:sldId id="282" r:id="rId24"/>
    <p:sldId id="276" r:id="rId25"/>
    <p:sldId id="269" r:id="rId26"/>
    <p:sldId id="279" r:id="rId27"/>
    <p:sldId id="270" r:id="rId28"/>
    <p:sldId id="286" r:id="rId2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IIlT9loLauTOGbmUmIJPw==" hashData="Nc9bjgUDbFEchBdLmGMFZvNKuP3YHoLrBb+MWNwBnlJEXZVAZS1cT/kDU7ipkeA7TFLca9u4sXI9T+PqjZloT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249" autoAdjust="0"/>
  </p:normalViewPr>
  <p:slideViewPr>
    <p:cSldViewPr snapToGrid="0">
      <p:cViewPr varScale="1">
        <p:scale>
          <a:sx n="127" d="100"/>
          <a:sy n="127" d="100"/>
        </p:scale>
        <p:origin x="12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4" name="Imagen 3" descr="1-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46" y="0"/>
            <a:ext cx="9248746" cy="6858000"/>
          </a:xfrm>
          <a:prstGeom prst="rect">
            <a:avLst/>
          </a:prstGeom>
        </p:spPr>
      </p:pic>
      <p:pic>
        <p:nvPicPr>
          <p:cNvPr id="8" name="Imagen 7" descr="1.2-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
        <p:nvSpPr>
          <p:cNvPr id="9" name="CuadroTexto 8"/>
          <p:cNvSpPr txBox="1"/>
          <p:nvPr userDrawn="1"/>
        </p:nvSpPr>
        <p:spPr>
          <a:xfrm>
            <a:off x="-445171" y="3404449"/>
            <a:ext cx="184666" cy="369332"/>
          </a:xfrm>
          <a:prstGeom prst="rect">
            <a:avLst/>
          </a:prstGeom>
          <a:noFill/>
        </p:spPr>
        <p:txBody>
          <a:bodyPr wrap="none" rtlCol="0">
            <a:spAutoFit/>
          </a:bodyPr>
          <a:lstStyle/>
          <a:p>
            <a:endParaRPr lang="es-ES" dirty="0"/>
          </a:p>
        </p:txBody>
      </p:sp>
      <p:pic>
        <p:nvPicPr>
          <p:cNvPr id="7" name="Imagen 6">
            <a:extLst>
              <a:ext uri="{FF2B5EF4-FFF2-40B4-BE49-F238E27FC236}">
                <a16:creationId xmlns:a16="http://schemas.microsoft.com/office/drawing/2014/main" id="{1349A634-05D5-964E-835F-27BF23768194}"/>
              </a:ext>
            </a:extLst>
          </p:cNvPr>
          <p:cNvPicPr>
            <a:picLocks noChangeAspect="1"/>
          </p:cNvPicPr>
          <p:nvPr userDrawn="1"/>
        </p:nvPicPr>
        <p:blipFill>
          <a:blip r:embed="rId4"/>
          <a:stretch>
            <a:fillRect/>
          </a:stretch>
        </p:blipFill>
        <p:spPr>
          <a:xfrm>
            <a:off x="2692871" y="2332383"/>
            <a:ext cx="3973766" cy="21932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10" name="Title 1"/>
          <p:cNvSpPr>
            <a:spLocks noGrp="1"/>
          </p:cNvSpPr>
          <p:nvPr>
            <p:ph type="ctrTitle"/>
          </p:nvPr>
        </p:nvSpPr>
        <p:spPr>
          <a:xfrm>
            <a:off x="1343982" y="501579"/>
            <a:ext cx="6237011" cy="512995"/>
          </a:xfrm>
        </p:spPr>
        <p:txBody>
          <a:bodyPr>
            <a:normAutofit/>
          </a:bodyPr>
          <a:lstStyle>
            <a:lvl1pPr>
              <a:defRPr sz="2800" b="1"/>
            </a:lvl1pPr>
          </a:lstStyle>
          <a:p>
            <a:r>
              <a:rPr lang="es-ES"/>
              <a:t>Haga clic para modificar el estilo de título del patrón</a:t>
            </a:r>
            <a:endParaRPr dirty="0"/>
          </a:p>
        </p:txBody>
      </p:sp>
      <p:sp>
        <p:nvSpPr>
          <p:cNvPr id="11" name="Subtitle 2"/>
          <p:cNvSpPr>
            <a:spLocks noGrp="1"/>
          </p:cNvSpPr>
          <p:nvPr>
            <p:ph type="subTitle" idx="1"/>
          </p:nvPr>
        </p:nvSpPr>
        <p:spPr>
          <a:xfrm>
            <a:off x="1343982" y="1507100"/>
            <a:ext cx="6237011" cy="43784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dirty="0"/>
          </a:p>
        </p:txBody>
      </p:sp>
      <p:pic>
        <p:nvPicPr>
          <p:cNvPr id="3" name="Imagen 2" descr="2.1-02.png"/>
          <p:cNvPicPr>
            <a:picLocks noChangeAspect="1"/>
          </p:cNvPicPr>
          <p:nvPr userDrawn="1"/>
        </p:nvPicPr>
        <p:blipFill rotWithShape="1">
          <a:blip r:embed="rId2">
            <a:extLst>
              <a:ext uri="{28A0092B-C50C-407E-A947-70E740481C1C}">
                <a14:useLocalDpi xmlns:a14="http://schemas.microsoft.com/office/drawing/2010/main" val="0"/>
              </a:ext>
            </a:extLst>
          </a:blip>
          <a:srcRect l="21141" t="5346" r="75908" b="83771"/>
          <a:stretch/>
        </p:blipFill>
        <p:spPr>
          <a:xfrm>
            <a:off x="1082117" y="366633"/>
            <a:ext cx="261865" cy="746360"/>
          </a:xfrm>
          <a:prstGeom prst="rect">
            <a:avLst/>
          </a:prstGeom>
        </p:spPr>
      </p:pic>
      <p:pic>
        <p:nvPicPr>
          <p:cNvPr id="5" name="Imagen 4" descr="2-02.png"/>
          <p:cNvPicPr>
            <a:picLocks noChangeAspect="1"/>
          </p:cNvPicPr>
          <p:nvPr userDrawn="1"/>
        </p:nvPicPr>
        <p:blipFill rotWithShape="1">
          <a:blip r:embed="rId3">
            <a:extLst>
              <a:ext uri="{28A0092B-C50C-407E-A947-70E740481C1C}">
                <a14:useLocalDpi xmlns:a14="http://schemas.microsoft.com/office/drawing/2010/main" val="0"/>
              </a:ext>
            </a:extLst>
          </a:blip>
          <a:srcRect l="8158" t="92409" r="50238" b="3199"/>
          <a:stretch/>
        </p:blipFill>
        <p:spPr>
          <a:xfrm>
            <a:off x="851061" y="6337512"/>
            <a:ext cx="3692298" cy="301163"/>
          </a:xfrm>
          <a:prstGeom prst="rect">
            <a:avLst/>
          </a:prstGeom>
        </p:spPr>
      </p:pic>
      <p:pic>
        <p:nvPicPr>
          <p:cNvPr id="7" name="Imagen 6">
            <a:extLst>
              <a:ext uri="{FF2B5EF4-FFF2-40B4-BE49-F238E27FC236}">
                <a16:creationId xmlns:a16="http://schemas.microsoft.com/office/drawing/2014/main" id="{F2245E50-2E29-3847-9D42-E66AA79B1E0F}"/>
              </a:ext>
            </a:extLst>
          </p:cNvPr>
          <p:cNvPicPr>
            <a:picLocks noChangeAspect="1"/>
          </p:cNvPicPr>
          <p:nvPr userDrawn="1"/>
        </p:nvPicPr>
        <p:blipFill>
          <a:blip r:embed="rId4"/>
          <a:stretch>
            <a:fillRect/>
          </a:stretch>
        </p:blipFill>
        <p:spPr>
          <a:xfrm>
            <a:off x="7703819" y="5960286"/>
            <a:ext cx="1031514" cy="5693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SUELOZANO PPT">
    <p:spTree>
      <p:nvGrpSpPr>
        <p:cNvPr id="1" name=""/>
        <p:cNvGrpSpPr/>
        <p:nvPr/>
      </p:nvGrpSpPr>
      <p:grpSpPr>
        <a:xfrm>
          <a:off x="0" y="0"/>
          <a:ext cx="0" cy="0"/>
          <a:chOff x="0" y="0"/>
          <a:chExt cx="0" cy="0"/>
        </a:xfrm>
      </p:grpSpPr>
      <p:pic>
        <p:nvPicPr>
          <p:cNvPr id="7" name="Imagen 6" descr="3-03.png"/>
          <p:cNvPicPr>
            <a:picLocks noChangeAspect="1"/>
          </p:cNvPicPr>
          <p:nvPr userDrawn="1"/>
        </p:nvPicPr>
        <p:blipFill rotWithShape="1">
          <a:blip r:embed="rId2">
            <a:extLst>
              <a:ext uri="{28A0092B-C50C-407E-A947-70E740481C1C}">
                <a14:useLocalDpi xmlns:a14="http://schemas.microsoft.com/office/drawing/2010/main" val="0"/>
              </a:ext>
            </a:extLst>
          </a:blip>
          <a:srcRect l="4176" r="45811"/>
          <a:stretch/>
        </p:blipFill>
        <p:spPr>
          <a:xfrm>
            <a:off x="497543" y="0"/>
            <a:ext cx="4438613" cy="6858000"/>
          </a:xfrm>
          <a:prstGeom prst="rect">
            <a:avLst/>
          </a:prstGeom>
        </p:spPr>
      </p:pic>
      <p:pic>
        <p:nvPicPr>
          <p:cNvPr id="12" name="Imagen 11" descr="3.1-03.png"/>
          <p:cNvPicPr>
            <a:picLocks noChangeAspect="1"/>
          </p:cNvPicPr>
          <p:nvPr userDrawn="1"/>
        </p:nvPicPr>
        <p:blipFill rotWithShape="1">
          <a:blip r:embed="rId3">
            <a:extLst>
              <a:ext uri="{28A0092B-C50C-407E-A947-70E740481C1C}">
                <a14:useLocalDpi xmlns:a14="http://schemas.microsoft.com/office/drawing/2010/main" val="0"/>
              </a:ext>
            </a:extLst>
          </a:blip>
          <a:srcRect l="10371" t="4965" r="86678" b="84343"/>
          <a:stretch/>
        </p:blipFill>
        <p:spPr>
          <a:xfrm>
            <a:off x="1047460" y="340444"/>
            <a:ext cx="261865" cy="733267"/>
          </a:xfrm>
          <a:prstGeom prst="rect">
            <a:avLst/>
          </a:prstGeom>
        </p:spPr>
      </p:pic>
      <p:pic>
        <p:nvPicPr>
          <p:cNvPr id="13" name="Imagen 12" descr="3.2-03.png"/>
          <p:cNvPicPr>
            <a:picLocks noChangeAspect="1"/>
          </p:cNvPicPr>
          <p:nvPr userDrawn="1"/>
        </p:nvPicPr>
        <p:blipFill rotWithShape="1">
          <a:blip r:embed="rId4">
            <a:extLst>
              <a:ext uri="{28A0092B-C50C-407E-A947-70E740481C1C}">
                <a14:useLocalDpi xmlns:a14="http://schemas.microsoft.com/office/drawing/2010/main" val="0"/>
              </a:ext>
            </a:extLst>
          </a:blip>
          <a:srcRect l="10372" t="92220" r="51566" b="3198"/>
          <a:stretch/>
        </p:blipFill>
        <p:spPr>
          <a:xfrm>
            <a:off x="1047460" y="6324418"/>
            <a:ext cx="3378059" cy="314257"/>
          </a:xfrm>
          <a:prstGeom prst="rect">
            <a:avLst/>
          </a:prstGeom>
        </p:spPr>
      </p:pic>
      <p:sp>
        <p:nvSpPr>
          <p:cNvPr id="14" name="Title 1"/>
          <p:cNvSpPr>
            <a:spLocks noGrp="1"/>
          </p:cNvSpPr>
          <p:nvPr>
            <p:ph type="ctrTitle"/>
          </p:nvPr>
        </p:nvSpPr>
        <p:spPr>
          <a:xfrm>
            <a:off x="1343983" y="501579"/>
            <a:ext cx="3212470" cy="512995"/>
          </a:xfrm>
        </p:spPr>
        <p:txBody>
          <a:bodyPr>
            <a:noAutofit/>
          </a:bodyPr>
          <a:lstStyle>
            <a:lvl1pPr>
              <a:defRPr sz="2000" b="1">
                <a:solidFill>
                  <a:schemeClr val="bg1"/>
                </a:solidFill>
              </a:defRPr>
            </a:lvl1pPr>
          </a:lstStyle>
          <a:p>
            <a:r>
              <a:rPr lang="es-ES"/>
              <a:t>Haga clic para modificar el estilo de título del patrón</a:t>
            </a:r>
            <a:endParaRPr dirty="0"/>
          </a:p>
        </p:txBody>
      </p:sp>
      <p:sp>
        <p:nvSpPr>
          <p:cNvPr id="15" name="Subtitle 2"/>
          <p:cNvSpPr>
            <a:spLocks noGrp="1"/>
          </p:cNvSpPr>
          <p:nvPr>
            <p:ph type="subTitle" idx="1"/>
          </p:nvPr>
        </p:nvSpPr>
        <p:spPr>
          <a:xfrm>
            <a:off x="833346" y="1500767"/>
            <a:ext cx="3880226" cy="4378453"/>
          </a:xfrm>
        </p:spPr>
        <p:txBody>
          <a:bodyPr>
            <a:normAutofit/>
          </a:bodyPr>
          <a:lstStyle>
            <a:lvl1pPr marL="0" indent="0" algn="l">
              <a:spcBef>
                <a:spcPts val="300"/>
              </a:spcBef>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dirty="0"/>
          </a:p>
        </p:txBody>
      </p:sp>
      <p:sp>
        <p:nvSpPr>
          <p:cNvPr id="18" name="Subtitle 2"/>
          <p:cNvSpPr txBox="1">
            <a:spLocks/>
          </p:cNvSpPr>
          <p:nvPr userDrawn="1"/>
        </p:nvSpPr>
        <p:spPr>
          <a:xfrm>
            <a:off x="5075560" y="1500767"/>
            <a:ext cx="3880226" cy="4378453"/>
          </a:xfrm>
          <a:prstGeom prst="rect">
            <a:avLst/>
          </a:prstGeom>
        </p:spPr>
        <p:txBody>
          <a:bodyPr vert="horz" lIns="91440" tIns="45720" rIns="91440" bIns="45720" rtlCol="0">
            <a:normAutofit/>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r>
              <a:rPr lang="es-ES_tradnl"/>
              <a:t>Haga clic para modificar el estilo de subtítulo del patrón</a:t>
            </a:r>
            <a:endParaRPr lang="es-ES_tradnl" dirty="0"/>
          </a:p>
        </p:txBody>
      </p:sp>
      <p:pic>
        <p:nvPicPr>
          <p:cNvPr id="10" name="Imagen 9">
            <a:extLst>
              <a:ext uri="{FF2B5EF4-FFF2-40B4-BE49-F238E27FC236}">
                <a16:creationId xmlns:a16="http://schemas.microsoft.com/office/drawing/2014/main" id="{658C141D-8D7C-044A-8229-0F10D54AAEA1}"/>
              </a:ext>
            </a:extLst>
          </p:cNvPr>
          <p:cNvPicPr>
            <a:picLocks noChangeAspect="1"/>
          </p:cNvPicPr>
          <p:nvPr userDrawn="1"/>
        </p:nvPicPr>
        <p:blipFill>
          <a:blip r:embed="rId5"/>
          <a:stretch>
            <a:fillRect/>
          </a:stretch>
        </p:blipFill>
        <p:spPr>
          <a:xfrm>
            <a:off x="7703819" y="5960286"/>
            <a:ext cx="1031514" cy="5693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descr="4-04.png"/>
          <p:cNvPicPr>
            <a:picLocks noChangeAspect="1"/>
          </p:cNvPicPr>
          <p:nvPr userDrawn="1"/>
        </p:nvPicPr>
        <p:blipFill rotWithShape="1">
          <a:blip r:embed="rId2">
            <a:extLst>
              <a:ext uri="{28A0092B-C50C-407E-A947-70E740481C1C}">
                <a14:useLocalDpi xmlns:a14="http://schemas.microsoft.com/office/drawing/2010/main" val="0"/>
              </a:ext>
            </a:extLst>
          </a:blip>
          <a:srcRect r="40863"/>
          <a:stretch/>
        </p:blipFill>
        <p:spPr>
          <a:xfrm>
            <a:off x="0" y="0"/>
            <a:ext cx="5407513" cy="6858000"/>
          </a:xfrm>
          <a:prstGeom prst="rect">
            <a:avLst/>
          </a:prstGeom>
        </p:spPr>
      </p:pic>
      <p:pic>
        <p:nvPicPr>
          <p:cNvPr id="7" name="Imagen 6" descr="4.1-04.png"/>
          <p:cNvPicPr>
            <a:picLocks noChangeAspect="1"/>
          </p:cNvPicPr>
          <p:nvPr userDrawn="1"/>
        </p:nvPicPr>
        <p:blipFill rotWithShape="1">
          <a:blip r:embed="rId3">
            <a:extLst>
              <a:ext uri="{28A0092B-C50C-407E-A947-70E740481C1C}">
                <a14:useLocalDpi xmlns:a14="http://schemas.microsoft.com/office/drawing/2010/main" val="0"/>
              </a:ext>
            </a:extLst>
          </a:blip>
          <a:srcRect l="7126" t="19666" r="9078" b="15799"/>
          <a:stretch/>
        </p:blipFill>
        <p:spPr>
          <a:xfrm>
            <a:off x="759409" y="1348684"/>
            <a:ext cx="7436967" cy="4425785"/>
          </a:xfrm>
          <a:prstGeom prst="rect">
            <a:avLst/>
          </a:prstGeom>
        </p:spPr>
      </p:pic>
      <p:pic>
        <p:nvPicPr>
          <p:cNvPr id="9" name="Imagen 8" descr="3.1-03.png"/>
          <p:cNvPicPr>
            <a:picLocks noChangeAspect="1"/>
          </p:cNvPicPr>
          <p:nvPr userDrawn="1"/>
        </p:nvPicPr>
        <p:blipFill rotWithShape="1">
          <a:blip r:embed="rId4">
            <a:extLst>
              <a:ext uri="{28A0092B-C50C-407E-A947-70E740481C1C}">
                <a14:useLocalDpi xmlns:a14="http://schemas.microsoft.com/office/drawing/2010/main" val="0"/>
              </a:ext>
            </a:extLst>
          </a:blip>
          <a:srcRect l="10371" t="4965" r="86678" b="84343"/>
          <a:stretch/>
        </p:blipFill>
        <p:spPr>
          <a:xfrm>
            <a:off x="1047460" y="340444"/>
            <a:ext cx="261865" cy="733267"/>
          </a:xfrm>
          <a:prstGeom prst="rect">
            <a:avLst/>
          </a:prstGeom>
        </p:spPr>
      </p:pic>
      <p:pic>
        <p:nvPicPr>
          <p:cNvPr id="10" name="Imagen 9" descr="3.2-03.png"/>
          <p:cNvPicPr>
            <a:picLocks noChangeAspect="1"/>
          </p:cNvPicPr>
          <p:nvPr userDrawn="1"/>
        </p:nvPicPr>
        <p:blipFill rotWithShape="1">
          <a:blip r:embed="rId5">
            <a:extLst>
              <a:ext uri="{28A0092B-C50C-407E-A947-70E740481C1C}">
                <a14:useLocalDpi xmlns:a14="http://schemas.microsoft.com/office/drawing/2010/main" val="0"/>
              </a:ext>
            </a:extLst>
          </a:blip>
          <a:srcRect l="10372" t="92220" r="51566" b="3198"/>
          <a:stretch/>
        </p:blipFill>
        <p:spPr>
          <a:xfrm>
            <a:off x="1047460" y="6324418"/>
            <a:ext cx="3378059" cy="314257"/>
          </a:xfrm>
          <a:prstGeom prst="rect">
            <a:avLst/>
          </a:prstGeom>
        </p:spPr>
      </p:pic>
      <p:sp>
        <p:nvSpPr>
          <p:cNvPr id="11" name="Title 1"/>
          <p:cNvSpPr>
            <a:spLocks noGrp="1"/>
          </p:cNvSpPr>
          <p:nvPr>
            <p:ph type="ctrTitle"/>
          </p:nvPr>
        </p:nvSpPr>
        <p:spPr>
          <a:xfrm>
            <a:off x="1343983" y="501579"/>
            <a:ext cx="4063530" cy="512995"/>
          </a:xfrm>
        </p:spPr>
        <p:txBody>
          <a:bodyPr>
            <a:noAutofit/>
          </a:bodyPr>
          <a:lstStyle>
            <a:lvl1pPr>
              <a:defRPr sz="2400" b="1">
                <a:solidFill>
                  <a:schemeClr val="bg1"/>
                </a:solidFill>
              </a:defRPr>
            </a:lvl1pPr>
          </a:lstStyle>
          <a:p>
            <a:r>
              <a:rPr lang="es-ES"/>
              <a:t>Haga clic para modificar el estilo de título del patrón</a:t>
            </a:r>
            <a:endParaRPr dirty="0"/>
          </a:p>
        </p:txBody>
      </p:sp>
      <p:pic>
        <p:nvPicPr>
          <p:cNvPr id="13" name="Imagen 12">
            <a:extLst>
              <a:ext uri="{FF2B5EF4-FFF2-40B4-BE49-F238E27FC236}">
                <a16:creationId xmlns:a16="http://schemas.microsoft.com/office/drawing/2014/main" id="{4970BED5-023F-A640-B0F4-C965D8572925}"/>
              </a:ext>
            </a:extLst>
          </p:cNvPr>
          <p:cNvPicPr>
            <a:picLocks noChangeAspect="1"/>
          </p:cNvPicPr>
          <p:nvPr userDrawn="1"/>
        </p:nvPicPr>
        <p:blipFill>
          <a:blip r:embed="rId6"/>
          <a:stretch>
            <a:fillRect/>
          </a:stretch>
        </p:blipFill>
        <p:spPr>
          <a:xfrm>
            <a:off x="7703819" y="5960286"/>
            <a:ext cx="1031514" cy="569322"/>
          </a:xfrm>
          <a:prstGeom prst="rect">
            <a:avLst/>
          </a:prstGeom>
        </p:spPr>
      </p:pic>
    </p:spTree>
    <p:extLst>
      <p:ext uri="{BB962C8B-B14F-4D97-AF65-F5344CB8AC3E}">
        <p14:creationId xmlns:p14="http://schemas.microsoft.com/office/powerpoint/2010/main" val="3632619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s-ES_tradnl"/>
              <a:t>Clic para editar título</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2B00A6B3-F864-8343-B758-FD0C4215D0A5}" type="datetimeFigureOut">
              <a:rPr lang="es-ES" smtClean="0"/>
              <a:t>9/6/21</a:t>
            </a:fld>
            <a:endParaRPr lang="es-E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4F7BA95D-1AE6-A842-944D-D52C40C8E268}"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watch?v=kpnoc05r3K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PM9KBQyKHz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cebook.com/114464157006580/videos/2879708712305452/" TargetMode="External"/><Relationship Id="rId2" Type="http://schemas.openxmlformats.org/officeDocument/2006/relationships/hyperlink" Target="https://www.facebook.com/cjaimer/videos/10222345486280274/?d=n"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955AA7E-536C-4368-8A67-FA36CB785506}"/>
              </a:ext>
            </a:extLst>
          </p:cNvPr>
          <p:cNvSpPr>
            <a:spLocks noGrp="1"/>
          </p:cNvSpPr>
          <p:nvPr>
            <p:ph type="subTitle" idx="1"/>
          </p:nvPr>
        </p:nvSpPr>
        <p:spPr/>
        <p:txBody>
          <a:bodyPr>
            <a:normAutofit/>
          </a:bodyPr>
          <a:lstStyle/>
          <a:p>
            <a:endParaRPr lang="es-MX" sz="2800" b="1" dirty="0"/>
          </a:p>
        </p:txBody>
      </p:sp>
      <p:sp>
        <p:nvSpPr>
          <p:cNvPr id="7" name="CuadroTexto 6">
            <a:extLst>
              <a:ext uri="{FF2B5EF4-FFF2-40B4-BE49-F238E27FC236}">
                <a16:creationId xmlns:a16="http://schemas.microsoft.com/office/drawing/2014/main" id="{EEC743B2-93B4-44FF-88DB-7696B13F2946}"/>
              </a:ext>
            </a:extLst>
          </p:cNvPr>
          <p:cNvSpPr txBox="1"/>
          <p:nvPr/>
        </p:nvSpPr>
        <p:spPr>
          <a:xfrm>
            <a:off x="4850296" y="1149871"/>
            <a:ext cx="4572000" cy="4770537"/>
          </a:xfrm>
          <a:prstGeom prst="rect">
            <a:avLst/>
          </a:prstGeom>
          <a:noFill/>
        </p:spPr>
        <p:txBody>
          <a:bodyPr wrap="square">
            <a:spAutoFit/>
          </a:bodyPr>
          <a:lstStyle/>
          <a:p>
            <a:pPr algn="ctr"/>
            <a:r>
              <a:rPr lang="es-MX" sz="2400" b="1" dirty="0"/>
              <a:t>RECOMENDACIONES</a:t>
            </a:r>
            <a:r>
              <a:rPr lang="es-MX" sz="3200" b="1" dirty="0"/>
              <a:t>  </a:t>
            </a:r>
            <a:br>
              <a:rPr lang="es-MX" sz="3200" b="1" dirty="0"/>
            </a:br>
            <a:endParaRPr lang="es-MX" sz="3200" b="1" dirty="0"/>
          </a:p>
          <a:p>
            <a:pPr algn="ctr"/>
            <a:r>
              <a:rPr lang="es-MX" sz="2400" b="1" dirty="0"/>
              <a:t>PARA ACOMPAÑAR A  </a:t>
            </a:r>
          </a:p>
          <a:p>
            <a:pPr algn="ctr"/>
            <a:endParaRPr lang="es-MX" sz="2400" b="1" dirty="0"/>
          </a:p>
          <a:p>
            <a:pPr algn="ctr"/>
            <a:r>
              <a:rPr lang="es-MX" sz="2400" b="1" dirty="0"/>
              <a:t>UN ENFERMO CON </a:t>
            </a:r>
          </a:p>
          <a:p>
            <a:pPr algn="ctr"/>
            <a:endParaRPr lang="es-MX" sz="2400" b="1" dirty="0"/>
          </a:p>
          <a:p>
            <a:pPr algn="ctr"/>
            <a:r>
              <a:rPr lang="es-MX" sz="2400" b="1" dirty="0"/>
              <a:t>COVID-19 </a:t>
            </a:r>
          </a:p>
          <a:p>
            <a:pPr algn="ctr"/>
            <a:endParaRPr lang="es-MX" sz="2400" b="1" dirty="0"/>
          </a:p>
          <a:p>
            <a:pPr algn="ctr"/>
            <a:r>
              <a:rPr lang="es-MX" sz="2400" b="1" dirty="0"/>
              <a:t>(CORONAVIRUS)</a:t>
            </a:r>
            <a:br>
              <a:rPr lang="es-MX" sz="2400" b="1" dirty="0"/>
            </a:br>
            <a:endParaRPr lang="es-MX" sz="2400" b="1" dirty="0"/>
          </a:p>
          <a:p>
            <a:pPr algn="ctr"/>
            <a:endParaRPr lang="es-MX" sz="2400" b="1" dirty="0"/>
          </a:p>
          <a:p>
            <a:pPr algn="ctr"/>
            <a:r>
              <a:rPr lang="es-MX" sz="2000" b="1" dirty="0"/>
              <a:t>Enero 2021</a:t>
            </a:r>
          </a:p>
        </p:txBody>
      </p:sp>
      <p:sp>
        <p:nvSpPr>
          <p:cNvPr id="4" name="Diagrama de flujo: conector 3">
            <a:extLst>
              <a:ext uri="{FF2B5EF4-FFF2-40B4-BE49-F238E27FC236}">
                <a16:creationId xmlns:a16="http://schemas.microsoft.com/office/drawing/2014/main" id="{EB45ACA8-D47B-4288-814F-94F02E433A72}"/>
              </a:ext>
            </a:extLst>
          </p:cNvPr>
          <p:cNvSpPr/>
          <p:nvPr/>
        </p:nvSpPr>
        <p:spPr>
          <a:xfrm>
            <a:off x="4493478" y="4572000"/>
            <a:ext cx="220094" cy="259307"/>
          </a:xfrm>
          <a:prstGeom prst="flowChartConnector">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R</a:t>
            </a:r>
          </a:p>
        </p:txBody>
      </p:sp>
      <p:pic>
        <p:nvPicPr>
          <p:cNvPr id="6" name="Imagen 5">
            <a:extLst>
              <a:ext uri="{FF2B5EF4-FFF2-40B4-BE49-F238E27FC236}">
                <a16:creationId xmlns:a16="http://schemas.microsoft.com/office/drawing/2014/main" id="{8E2CF6DE-6C5C-F643-9192-4813F146796D}"/>
              </a:ext>
            </a:extLst>
          </p:cNvPr>
          <p:cNvPicPr>
            <a:picLocks noChangeAspect="1"/>
          </p:cNvPicPr>
          <p:nvPr/>
        </p:nvPicPr>
        <p:blipFill>
          <a:blip r:embed="rId2"/>
          <a:stretch>
            <a:fillRect/>
          </a:stretch>
        </p:blipFill>
        <p:spPr>
          <a:xfrm>
            <a:off x="258859" y="1334896"/>
            <a:ext cx="5029200" cy="4851400"/>
          </a:xfrm>
          <a:prstGeom prst="rect">
            <a:avLst/>
          </a:prstGeom>
        </p:spPr>
      </p:pic>
    </p:spTree>
    <p:extLst>
      <p:ext uri="{BB962C8B-B14F-4D97-AF65-F5344CB8AC3E}">
        <p14:creationId xmlns:p14="http://schemas.microsoft.com/office/powerpoint/2010/main" val="109121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yección 0. ¿El nuevo credo del autoconsumo solar? - Solartradex">
            <a:extLst>
              <a:ext uri="{FF2B5EF4-FFF2-40B4-BE49-F238E27FC236}">
                <a16:creationId xmlns:a16="http://schemas.microsoft.com/office/drawing/2014/main" id="{BAA56B13-63F0-4684-8A80-3E3ADDF6FE2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95" b="89080" l="8997" r="89965">
                        <a14:foregroundMark x1="20761" y1="28736" x2="20761" y2="28736"/>
                        <a14:foregroundMark x1="8997" y1="21264" x2="8997" y2="21264"/>
                        <a14:foregroundMark x1="89965" y1="81034" x2="89965" y2="81034"/>
                      </a14:backgroundRemoval>
                    </a14:imgEffect>
                  </a14:imgLayer>
                </a14:imgProps>
              </a:ext>
              <a:ext uri="{28A0092B-C50C-407E-A947-70E740481C1C}">
                <a14:useLocalDpi xmlns:a14="http://schemas.microsoft.com/office/drawing/2010/main" val="0"/>
              </a:ext>
            </a:extLst>
          </a:blip>
          <a:srcRect/>
          <a:stretch>
            <a:fillRect/>
          </a:stretch>
        </p:blipFill>
        <p:spPr bwMode="auto">
          <a:xfrm rot="18436283">
            <a:off x="5550882" y="4213452"/>
            <a:ext cx="3102008" cy="228087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3EAEE06-26A3-4626-9107-0E0692C4CBAC}"/>
              </a:ext>
            </a:extLst>
          </p:cNvPr>
          <p:cNvSpPr txBox="1"/>
          <p:nvPr/>
        </p:nvSpPr>
        <p:spPr>
          <a:xfrm>
            <a:off x="2735481" y="1898906"/>
            <a:ext cx="5274367" cy="2677656"/>
          </a:xfrm>
          <a:prstGeom prst="rect">
            <a:avLst/>
          </a:prstGeom>
          <a:noFill/>
        </p:spPr>
        <p:txBody>
          <a:bodyPr wrap="square" rtlCol="0">
            <a:spAutoFit/>
          </a:bodyPr>
          <a:lstStyle/>
          <a:p>
            <a:pPr algn="just"/>
            <a:r>
              <a:rPr lang="es-MX" sz="2800" dirty="0"/>
              <a:t>En caso de que el nivel de saturación de </a:t>
            </a:r>
            <a:r>
              <a:rPr lang="es-MX" sz="2800" b="1" dirty="0"/>
              <a:t>oxigeno sea menor a 86,</a:t>
            </a:r>
            <a:r>
              <a:rPr lang="es-MX" sz="2800" dirty="0"/>
              <a:t> llame a su médico y consulte la aplicación de la ampolleta de  Dexametasona</a:t>
            </a:r>
            <a:r>
              <a:rPr lang="es-MX" sz="2400" dirty="0"/>
              <a:t>. </a:t>
            </a:r>
          </a:p>
        </p:txBody>
      </p:sp>
      <p:sp>
        <p:nvSpPr>
          <p:cNvPr id="4" name="Diagrama de flujo: almacenamiento de acceso secuencial 3">
            <a:extLst>
              <a:ext uri="{FF2B5EF4-FFF2-40B4-BE49-F238E27FC236}">
                <a16:creationId xmlns:a16="http://schemas.microsoft.com/office/drawing/2014/main" id="{43808B16-6258-4E55-B6AD-6A12AD77F214}"/>
              </a:ext>
            </a:extLst>
          </p:cNvPr>
          <p:cNvSpPr/>
          <p:nvPr/>
        </p:nvSpPr>
        <p:spPr>
          <a:xfrm>
            <a:off x="604063" y="292360"/>
            <a:ext cx="2131418" cy="1713599"/>
          </a:xfrm>
          <a:prstGeom prst="flowChartMagneticTap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600" b="1" dirty="0"/>
              <a:t>ALERTA</a:t>
            </a:r>
          </a:p>
        </p:txBody>
      </p:sp>
    </p:spTree>
    <p:extLst>
      <p:ext uri="{BB962C8B-B14F-4D97-AF65-F5344CB8AC3E}">
        <p14:creationId xmlns:p14="http://schemas.microsoft.com/office/powerpoint/2010/main" val="198163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B5A3D8B-6AE5-4626-BFD8-3576E19D7632}"/>
              </a:ext>
            </a:extLst>
          </p:cNvPr>
          <p:cNvSpPr/>
          <p:nvPr/>
        </p:nvSpPr>
        <p:spPr>
          <a:xfrm>
            <a:off x="681110" y="5951437"/>
            <a:ext cx="7992436" cy="5818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CASOS DE COVID SEVEROS </a:t>
            </a:r>
          </a:p>
        </p:txBody>
      </p:sp>
      <p:sp>
        <p:nvSpPr>
          <p:cNvPr id="3" name="CuadroTexto 2">
            <a:extLst>
              <a:ext uri="{FF2B5EF4-FFF2-40B4-BE49-F238E27FC236}">
                <a16:creationId xmlns:a16="http://schemas.microsoft.com/office/drawing/2014/main" id="{B3EAEE06-26A3-4626-9107-0E0692C4CBAC}"/>
              </a:ext>
            </a:extLst>
          </p:cNvPr>
          <p:cNvSpPr txBox="1"/>
          <p:nvPr/>
        </p:nvSpPr>
        <p:spPr>
          <a:xfrm>
            <a:off x="696753" y="1342213"/>
            <a:ext cx="3348820" cy="2800767"/>
          </a:xfrm>
          <a:prstGeom prst="rect">
            <a:avLst/>
          </a:prstGeom>
          <a:noFill/>
        </p:spPr>
        <p:txBody>
          <a:bodyPr wrap="square" rtlCol="0">
            <a:spAutoFit/>
          </a:bodyPr>
          <a:lstStyle/>
          <a:p>
            <a:r>
              <a:rPr lang="es-MX" sz="2200" dirty="0"/>
              <a:t>En caso de que el paciente presente hipoxia, requerirá      del apoyo de oxígeno suplementario (ya      sea con un tanque     de oxígeno o con un  generador de oxígeno). </a:t>
            </a:r>
          </a:p>
        </p:txBody>
      </p:sp>
      <p:pic>
        <p:nvPicPr>
          <p:cNvPr id="6146" name="Picture 2" descr="TANQUE OXIGENO 682 LT C/REGULADOR CANULA HUMIDIFICADOR">
            <a:extLst>
              <a:ext uri="{FF2B5EF4-FFF2-40B4-BE49-F238E27FC236}">
                <a16:creationId xmlns:a16="http://schemas.microsoft.com/office/drawing/2014/main" id="{BF1EFC6B-4072-4CE2-A1E8-6C7E3D2D68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85" r="34837"/>
          <a:stretch/>
        </p:blipFill>
        <p:spPr bwMode="auto">
          <a:xfrm>
            <a:off x="6836860" y="28539"/>
            <a:ext cx="1926315" cy="50435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NCENTRADOR DE OXIGENO 5 LTS MOD. EVERFLO">
            <a:extLst>
              <a:ext uri="{FF2B5EF4-FFF2-40B4-BE49-F238E27FC236}">
                <a16:creationId xmlns:a16="http://schemas.microsoft.com/office/drawing/2014/main" id="{ADFF9F8E-227F-4A19-BEEE-4642330B21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01" r="14684"/>
          <a:stretch/>
        </p:blipFill>
        <p:spPr bwMode="auto">
          <a:xfrm>
            <a:off x="4319342" y="1342213"/>
            <a:ext cx="2243749" cy="315070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EF5E9E8-224C-478D-B3BE-02DEA138A53F}"/>
              </a:ext>
            </a:extLst>
          </p:cNvPr>
          <p:cNvSpPr txBox="1"/>
          <p:nvPr/>
        </p:nvSpPr>
        <p:spPr>
          <a:xfrm>
            <a:off x="2258382" y="4879093"/>
            <a:ext cx="6333982" cy="1477328"/>
          </a:xfrm>
          <a:prstGeom prst="rect">
            <a:avLst/>
          </a:prstGeom>
          <a:noFill/>
        </p:spPr>
        <p:txBody>
          <a:bodyPr wrap="square" rtlCol="0">
            <a:spAutoFit/>
          </a:bodyPr>
          <a:lstStyle/>
          <a:p>
            <a:pPr algn="just"/>
            <a:r>
              <a:rPr lang="es-MX" b="1" dirty="0">
                <a:highlight>
                  <a:srgbClr val="FFFF00"/>
                </a:highlight>
              </a:rPr>
              <a:t>Se requiere usar puntas o mascarilla para oxígeno. Se pueden alternar ambas, la mascarilla permite un mejor aprovechamiento del oxigeno, sin embargo para la ingesta de alimentos y líquidos las puntas son más prácticas. </a:t>
            </a:r>
          </a:p>
        </p:txBody>
      </p:sp>
      <p:pic>
        <p:nvPicPr>
          <p:cNvPr id="5122" name="Picture 2" descr="Nebulizador electrico p100 nebucor - NO TENEMOS SUCURSALES- EQUIPOS DE  OXIGENO AGOTADOS">
            <a:extLst>
              <a:ext uri="{FF2B5EF4-FFF2-40B4-BE49-F238E27FC236}">
                <a16:creationId xmlns:a16="http://schemas.microsoft.com/office/drawing/2014/main" id="{A407377C-61A4-4DC7-B794-E540287BF4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130" r="50000"/>
          <a:stretch/>
        </p:blipFill>
        <p:spPr bwMode="auto">
          <a:xfrm>
            <a:off x="696753" y="4344032"/>
            <a:ext cx="1561629" cy="221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36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CASOS DE COVID SEVEROS </a:t>
            </a:r>
          </a:p>
        </p:txBody>
      </p:sp>
      <p:sp>
        <p:nvSpPr>
          <p:cNvPr id="3" name="CuadroTexto 2">
            <a:extLst>
              <a:ext uri="{FF2B5EF4-FFF2-40B4-BE49-F238E27FC236}">
                <a16:creationId xmlns:a16="http://schemas.microsoft.com/office/drawing/2014/main" id="{B3EAEE06-26A3-4626-9107-0E0692C4CBAC}"/>
              </a:ext>
            </a:extLst>
          </p:cNvPr>
          <p:cNvSpPr txBox="1"/>
          <p:nvPr/>
        </p:nvSpPr>
        <p:spPr>
          <a:xfrm>
            <a:off x="2764096" y="1417983"/>
            <a:ext cx="4921002" cy="4524315"/>
          </a:xfrm>
          <a:prstGeom prst="rect">
            <a:avLst/>
          </a:prstGeom>
          <a:noFill/>
        </p:spPr>
        <p:txBody>
          <a:bodyPr wrap="square" rtlCol="0">
            <a:spAutoFit/>
          </a:bodyPr>
          <a:lstStyle/>
          <a:p>
            <a:pPr algn="just"/>
            <a:r>
              <a:rPr lang="es-MX" sz="2400" dirty="0"/>
              <a:t>Cuando el paciente presenta baja saturación y requiere estar conectado al oxígeno, para poder hacerle la nebulización sin desconectarlo, se puede poner el medicamento indicado  en el vaso donde se deposita el agua, incluso si al día siguiente aun no se ha terminado esa agua ahí mismo se pueden recargar las ampolletas para la nebulización de ese día.  </a:t>
            </a:r>
          </a:p>
        </p:txBody>
      </p:sp>
      <p:pic>
        <p:nvPicPr>
          <p:cNvPr id="6148" name="Picture 4" descr="CONCENTRADOR DE OXIGENO 5 LTS MOD. EVERFLO">
            <a:extLst>
              <a:ext uri="{FF2B5EF4-FFF2-40B4-BE49-F238E27FC236}">
                <a16:creationId xmlns:a16="http://schemas.microsoft.com/office/drawing/2014/main" id="{ADFF9F8E-227F-4A19-BEEE-4642330B21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01" r="14684"/>
          <a:stretch/>
        </p:blipFill>
        <p:spPr bwMode="auto">
          <a:xfrm>
            <a:off x="167483" y="1968576"/>
            <a:ext cx="2625031" cy="368610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8A5F8AE4-2FB2-4DBB-822F-C7B80FBDAA2C}"/>
              </a:ext>
            </a:extLst>
          </p:cNvPr>
          <p:cNvPicPr>
            <a:picLocks noChangeAspect="1"/>
          </p:cNvPicPr>
          <p:nvPr/>
        </p:nvPicPr>
        <p:blipFill rotWithShape="1">
          <a:blip r:embed="rId3"/>
          <a:srcRect l="24561" r="19703"/>
          <a:stretch/>
        </p:blipFill>
        <p:spPr>
          <a:xfrm>
            <a:off x="7656679" y="4070848"/>
            <a:ext cx="1433367" cy="2571750"/>
          </a:xfrm>
          <a:prstGeom prst="rect">
            <a:avLst/>
          </a:prstGeom>
        </p:spPr>
      </p:pic>
      <p:pic>
        <p:nvPicPr>
          <p:cNvPr id="10" name="Imagen 9">
            <a:extLst>
              <a:ext uri="{FF2B5EF4-FFF2-40B4-BE49-F238E27FC236}">
                <a16:creationId xmlns:a16="http://schemas.microsoft.com/office/drawing/2014/main" id="{AF81DA89-3D59-4360-B7B6-349E4A614A4F}"/>
              </a:ext>
            </a:extLst>
          </p:cNvPr>
          <p:cNvPicPr>
            <a:picLocks noChangeAspect="1"/>
          </p:cNvPicPr>
          <p:nvPr/>
        </p:nvPicPr>
        <p:blipFill rotWithShape="1">
          <a:blip r:embed="rId4"/>
          <a:srcRect t="14422" b="16707"/>
          <a:stretch/>
        </p:blipFill>
        <p:spPr>
          <a:xfrm>
            <a:off x="6718190" y="98170"/>
            <a:ext cx="2107301" cy="1451303"/>
          </a:xfrm>
          <a:prstGeom prst="rect">
            <a:avLst/>
          </a:prstGeom>
        </p:spPr>
      </p:pic>
    </p:spTree>
    <p:extLst>
      <p:ext uri="{BB962C8B-B14F-4D97-AF65-F5344CB8AC3E}">
        <p14:creationId xmlns:p14="http://schemas.microsoft.com/office/powerpoint/2010/main" val="275421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CASOS DE COVID SEVEROS </a:t>
            </a:r>
          </a:p>
        </p:txBody>
      </p:sp>
      <p:sp>
        <p:nvSpPr>
          <p:cNvPr id="3" name="CuadroTexto 2">
            <a:extLst>
              <a:ext uri="{FF2B5EF4-FFF2-40B4-BE49-F238E27FC236}">
                <a16:creationId xmlns:a16="http://schemas.microsoft.com/office/drawing/2014/main" id="{B3EAEE06-26A3-4626-9107-0E0692C4CBAC}"/>
              </a:ext>
            </a:extLst>
          </p:cNvPr>
          <p:cNvSpPr txBox="1"/>
          <p:nvPr/>
        </p:nvSpPr>
        <p:spPr>
          <a:xfrm>
            <a:off x="646044" y="1488090"/>
            <a:ext cx="7901607" cy="1569660"/>
          </a:xfrm>
          <a:prstGeom prst="rect">
            <a:avLst/>
          </a:prstGeom>
          <a:noFill/>
        </p:spPr>
        <p:txBody>
          <a:bodyPr wrap="square" rtlCol="0">
            <a:spAutoFit/>
          </a:bodyPr>
          <a:lstStyle/>
          <a:p>
            <a:r>
              <a:rPr lang="es-MX" sz="2400" dirty="0"/>
              <a:t>En casos de COVID severos, la fatiga y la dificultad para respirar son agudos, por lo que el paciente debe estar en reposo, acostado boca abajo, incluso debe evitar pararse al baño (usar cómodo o pañal) </a:t>
            </a:r>
          </a:p>
        </p:txBody>
      </p:sp>
      <p:pic>
        <p:nvPicPr>
          <p:cNvPr id="6" name="Picture 4" descr="Presentación de diapositivas: Posiciones para dormir que reducen el dolor  de espalda - Mayo Clinic">
            <a:extLst>
              <a:ext uri="{FF2B5EF4-FFF2-40B4-BE49-F238E27FC236}">
                <a16:creationId xmlns:a16="http://schemas.microsoft.com/office/drawing/2014/main" id="{6D793651-3E6A-46F7-89AF-648DA289BF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62" b="32002"/>
          <a:stretch/>
        </p:blipFill>
        <p:spPr bwMode="auto">
          <a:xfrm>
            <a:off x="1111347" y="3572856"/>
            <a:ext cx="7038740" cy="193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1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D527A4-93E5-43BB-BE4F-15E3C9084ECA}"/>
              </a:ext>
            </a:extLst>
          </p:cNvPr>
          <p:cNvSpPr>
            <a:spLocks noGrp="1"/>
          </p:cNvSpPr>
          <p:nvPr>
            <p:ph type="ctrTitle"/>
          </p:nvPr>
        </p:nvSpPr>
        <p:spPr/>
        <p:txBody>
          <a:bodyPr>
            <a:normAutofit fontScale="90000"/>
          </a:bodyPr>
          <a:lstStyle/>
          <a:p>
            <a:r>
              <a:rPr lang="es-MX" dirty="0"/>
              <a:t>Fatiga crónica</a:t>
            </a:r>
          </a:p>
        </p:txBody>
      </p:sp>
      <p:sp>
        <p:nvSpPr>
          <p:cNvPr id="3" name="Subtítulo 2">
            <a:extLst>
              <a:ext uri="{FF2B5EF4-FFF2-40B4-BE49-F238E27FC236}">
                <a16:creationId xmlns:a16="http://schemas.microsoft.com/office/drawing/2014/main" id="{14D9707B-B51E-4208-A781-24A9BE302A10}"/>
              </a:ext>
            </a:extLst>
          </p:cNvPr>
          <p:cNvSpPr>
            <a:spLocks noGrp="1"/>
          </p:cNvSpPr>
          <p:nvPr>
            <p:ph type="subTitle" idx="1"/>
          </p:nvPr>
        </p:nvSpPr>
        <p:spPr>
          <a:xfrm>
            <a:off x="1162321" y="2109715"/>
            <a:ext cx="6819357" cy="4378453"/>
          </a:xfrm>
        </p:spPr>
        <p:txBody>
          <a:bodyPr>
            <a:normAutofit lnSpcReduction="10000"/>
          </a:bodyPr>
          <a:lstStyle/>
          <a:p>
            <a:pPr algn="just"/>
            <a:r>
              <a:rPr lang="es-MX" sz="2400" dirty="0">
                <a:solidFill>
                  <a:schemeClr val="tx1"/>
                </a:solidFill>
              </a:rPr>
              <a:t>Recuerde que con una gripa sencilla el cuerpo se siente agotado, con el COVID 19 pasa lo mismo sólo que es un agotamiento físico crónico. </a:t>
            </a:r>
          </a:p>
          <a:p>
            <a:pPr algn="just"/>
            <a:r>
              <a:rPr lang="es-MX" sz="2400" dirty="0">
                <a:solidFill>
                  <a:schemeClr val="tx1"/>
                </a:solidFill>
              </a:rPr>
              <a:t>Lo que hace que el paciente tenga dificultad para moverse o levantarse, incluso se sienten agotados para hablar. </a:t>
            </a:r>
          </a:p>
          <a:p>
            <a:pPr algn="just"/>
            <a:r>
              <a:rPr lang="es-MX" sz="2400" dirty="0">
                <a:solidFill>
                  <a:schemeClr val="tx1"/>
                </a:solidFill>
              </a:rPr>
              <a:t>Conforme se va recuperando su capacidad pulmonar y su nivel de oxigenación va subiendo, de igual manera va regresando el ánimo por hablar, caminar e ir valiéndose por ellos mismos. </a:t>
            </a:r>
          </a:p>
          <a:p>
            <a:pPr algn="just"/>
            <a:endParaRPr lang="es-MX" dirty="0"/>
          </a:p>
        </p:txBody>
      </p:sp>
      <p:pic>
        <p:nvPicPr>
          <p:cNvPr id="7172" name="Picture 4" descr="COSALE | ¿Cómo tener un descanso reparador?">
            <a:extLst>
              <a:ext uri="{FF2B5EF4-FFF2-40B4-BE49-F238E27FC236}">
                <a16:creationId xmlns:a16="http://schemas.microsoft.com/office/drawing/2014/main" id="{91B2DF96-75C6-4EE0-AF3F-2C2652E0E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290440"/>
            <a:ext cx="2839461"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84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670B98-547B-4BB0-A526-AA83FE368AC2}"/>
              </a:ext>
            </a:extLst>
          </p:cNvPr>
          <p:cNvSpPr>
            <a:spLocks noGrp="1"/>
          </p:cNvSpPr>
          <p:nvPr>
            <p:ph type="ctrTitle"/>
          </p:nvPr>
        </p:nvSpPr>
        <p:spPr/>
        <p:txBody>
          <a:bodyPr>
            <a:normAutofit fontScale="90000"/>
          </a:bodyPr>
          <a:lstStyle/>
          <a:p>
            <a:endParaRPr lang="es-MX"/>
          </a:p>
        </p:txBody>
      </p:sp>
      <p:sp>
        <p:nvSpPr>
          <p:cNvPr id="3" name="Subtítulo 2">
            <a:extLst>
              <a:ext uri="{FF2B5EF4-FFF2-40B4-BE49-F238E27FC236}">
                <a16:creationId xmlns:a16="http://schemas.microsoft.com/office/drawing/2014/main" id="{F88BD048-8FC4-4E84-AC25-387A226951F5}"/>
              </a:ext>
            </a:extLst>
          </p:cNvPr>
          <p:cNvSpPr>
            <a:spLocks noGrp="1"/>
          </p:cNvSpPr>
          <p:nvPr>
            <p:ph type="subTitle" idx="1"/>
          </p:nvPr>
        </p:nvSpPr>
        <p:spPr/>
        <p:txBody>
          <a:bodyPr/>
          <a:lstStyle/>
          <a:p>
            <a:endParaRPr lang="es-MX"/>
          </a:p>
        </p:txBody>
      </p:sp>
      <p:pic>
        <p:nvPicPr>
          <p:cNvPr id="8194" name="Picture 2">
            <a:extLst>
              <a:ext uri="{FF2B5EF4-FFF2-40B4-BE49-F238E27FC236}">
                <a16:creationId xmlns:a16="http://schemas.microsoft.com/office/drawing/2014/main" id="{3231DF2F-84D8-498E-A9D6-58454678F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5161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139ECB43-8A6A-434C-83B6-D796334A6B49}"/>
              </a:ext>
            </a:extLst>
          </p:cNvPr>
          <p:cNvSpPr txBox="1"/>
          <p:nvPr/>
        </p:nvSpPr>
        <p:spPr>
          <a:xfrm>
            <a:off x="7125370" y="3862718"/>
            <a:ext cx="2018630" cy="830997"/>
          </a:xfrm>
          <a:prstGeom prst="rect">
            <a:avLst/>
          </a:prstGeom>
          <a:noFill/>
        </p:spPr>
        <p:txBody>
          <a:bodyPr wrap="square" rtlCol="0">
            <a:spAutoFit/>
          </a:bodyPr>
          <a:lstStyle/>
          <a:p>
            <a:r>
              <a:rPr lang="es-MX" sz="1200" dirty="0"/>
              <a:t>*1 </a:t>
            </a:r>
          </a:p>
          <a:p>
            <a:r>
              <a:rPr lang="es-MX" sz="1200" dirty="0"/>
              <a:t>Cuando se elevan hay un </a:t>
            </a:r>
          </a:p>
          <a:p>
            <a:r>
              <a:rPr lang="es-MX" sz="1200" dirty="0"/>
              <a:t>proceso infeccioso y/o </a:t>
            </a:r>
          </a:p>
          <a:p>
            <a:r>
              <a:rPr lang="es-MX" sz="1200" dirty="0"/>
              <a:t>inflamatorio en el cuerpo</a:t>
            </a:r>
            <a:endParaRPr lang="es-MX" sz="1400" dirty="0"/>
          </a:p>
        </p:txBody>
      </p:sp>
      <p:sp>
        <p:nvSpPr>
          <p:cNvPr id="6" name="CuadroTexto 5">
            <a:extLst>
              <a:ext uri="{FF2B5EF4-FFF2-40B4-BE49-F238E27FC236}">
                <a16:creationId xmlns:a16="http://schemas.microsoft.com/office/drawing/2014/main" id="{4C149C82-4DB9-4080-9847-53C442713D97}"/>
              </a:ext>
            </a:extLst>
          </p:cNvPr>
          <p:cNvSpPr txBox="1"/>
          <p:nvPr/>
        </p:nvSpPr>
        <p:spPr>
          <a:xfrm>
            <a:off x="7125370" y="882058"/>
            <a:ext cx="2018630" cy="646331"/>
          </a:xfrm>
          <a:prstGeom prst="rect">
            <a:avLst/>
          </a:prstGeom>
          <a:noFill/>
        </p:spPr>
        <p:txBody>
          <a:bodyPr wrap="none" rtlCol="0">
            <a:spAutoFit/>
          </a:bodyPr>
          <a:lstStyle/>
          <a:p>
            <a:pPr algn="just"/>
            <a:r>
              <a:rPr lang="es-MX" sz="1200" b="1" dirty="0"/>
              <a:t>*1 </a:t>
            </a:r>
          </a:p>
          <a:p>
            <a:pPr algn="just"/>
            <a:r>
              <a:rPr lang="es-MX" sz="1200" dirty="0"/>
              <a:t>IgM=Inmunoglobulina M </a:t>
            </a:r>
          </a:p>
          <a:p>
            <a:pPr algn="just"/>
            <a:r>
              <a:rPr lang="es-MX" sz="1200" dirty="0"/>
              <a:t>IgG=Inmunoglobulina G</a:t>
            </a:r>
            <a:endParaRPr lang="es-MX" sz="1200" b="1" dirty="0"/>
          </a:p>
        </p:txBody>
      </p:sp>
    </p:spTree>
    <p:extLst>
      <p:ext uri="{BB962C8B-B14F-4D97-AF65-F5344CB8AC3E}">
        <p14:creationId xmlns:p14="http://schemas.microsoft.com/office/powerpoint/2010/main" val="1683705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C O N S I D E R A C I O N </a:t>
            </a:r>
          </a:p>
        </p:txBody>
      </p:sp>
      <p:sp>
        <p:nvSpPr>
          <p:cNvPr id="5" name="CuadroTexto 4">
            <a:extLst>
              <a:ext uri="{FF2B5EF4-FFF2-40B4-BE49-F238E27FC236}">
                <a16:creationId xmlns:a16="http://schemas.microsoft.com/office/drawing/2014/main" id="{5AF7C3DF-89F1-4F29-8326-588C0C3A6C82}"/>
              </a:ext>
            </a:extLst>
          </p:cNvPr>
          <p:cNvSpPr txBox="1"/>
          <p:nvPr/>
        </p:nvSpPr>
        <p:spPr>
          <a:xfrm>
            <a:off x="319526" y="1133567"/>
            <a:ext cx="6068022" cy="5262979"/>
          </a:xfrm>
          <a:prstGeom prst="rect">
            <a:avLst/>
          </a:prstGeom>
          <a:noFill/>
        </p:spPr>
        <p:txBody>
          <a:bodyPr wrap="square" rtlCol="0">
            <a:spAutoFit/>
          </a:bodyPr>
          <a:lstStyle/>
          <a:p>
            <a:r>
              <a:rPr lang="es-MX" sz="2400" dirty="0"/>
              <a:t>Algunos pacientes y familiares dan testimonio del beneficio de consumir </a:t>
            </a:r>
            <a:r>
              <a:rPr lang="es-MX" sz="2400" b="1" dirty="0"/>
              <a:t>Dióxido de Cloro </a:t>
            </a:r>
            <a:r>
              <a:rPr lang="es-MX" sz="2400" dirty="0"/>
              <a:t>como sustancia química complementaria al tratamiento médico. </a:t>
            </a:r>
          </a:p>
          <a:p>
            <a:endParaRPr lang="es-MX" sz="2400" dirty="0"/>
          </a:p>
          <a:p>
            <a:endParaRPr lang="es-MX" sz="2400" dirty="0"/>
          </a:p>
          <a:p>
            <a:r>
              <a:rPr lang="es-MX" sz="2400" dirty="0"/>
              <a:t>NOTA IMPORTANTE: </a:t>
            </a:r>
          </a:p>
          <a:p>
            <a:r>
              <a:rPr lang="es-MX" sz="2400" dirty="0"/>
              <a:t>El Dióxido de Cloro se forma con 2 moléculas de oxígeno y una de cloro. </a:t>
            </a:r>
            <a:r>
              <a:rPr lang="es-MX" sz="2400" b="1" dirty="0">
                <a:solidFill>
                  <a:srgbClr val="FF0000"/>
                </a:solidFill>
              </a:rPr>
              <a:t>NO ES EL CLORO QUE SE UTILIZA PARA LIMPIAR SUPERFICIES O LAVAR TRASTES.</a:t>
            </a:r>
            <a:r>
              <a:rPr lang="es-MX" sz="2400" dirty="0"/>
              <a:t> De ser así sería tóxico para el consumo humano. </a:t>
            </a:r>
          </a:p>
        </p:txBody>
      </p:sp>
      <p:pic>
        <p:nvPicPr>
          <p:cNvPr id="7178" name="Picture 10" descr="DIÓXIDO DE CLORO PARA CORONAVIRUS: UN ENFOQUE REVOLUCIONARIO, SENCILLO Y  EFICAZ.">
            <a:extLst>
              <a:ext uri="{FF2B5EF4-FFF2-40B4-BE49-F238E27FC236}">
                <a16:creationId xmlns:a16="http://schemas.microsoft.com/office/drawing/2014/main" id="{5FEED1CF-8AA4-42FA-AF4C-6F531B92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809" y="4567792"/>
            <a:ext cx="2139968" cy="178862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ds dióxido de cloro a 3000 ppm en San Mateo Atenco, Estado de México por  $599 | Segundamano.mx">
            <a:extLst>
              <a:ext uri="{FF2B5EF4-FFF2-40B4-BE49-F238E27FC236}">
                <a16:creationId xmlns:a16="http://schemas.microsoft.com/office/drawing/2014/main" id="{849A360F-981A-4136-99B0-F9C77ED8A6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71" r="16442"/>
          <a:stretch/>
        </p:blipFill>
        <p:spPr bwMode="auto">
          <a:xfrm>
            <a:off x="6592809" y="170274"/>
            <a:ext cx="1976368" cy="374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85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RECOMENDACIONES </a:t>
            </a:r>
          </a:p>
        </p:txBody>
      </p:sp>
      <p:sp>
        <p:nvSpPr>
          <p:cNvPr id="5" name="CuadroTexto 4">
            <a:extLst>
              <a:ext uri="{FF2B5EF4-FFF2-40B4-BE49-F238E27FC236}">
                <a16:creationId xmlns:a16="http://schemas.microsoft.com/office/drawing/2014/main" id="{5AF7C3DF-89F1-4F29-8326-588C0C3A6C82}"/>
              </a:ext>
            </a:extLst>
          </p:cNvPr>
          <p:cNvSpPr txBox="1"/>
          <p:nvPr/>
        </p:nvSpPr>
        <p:spPr>
          <a:xfrm>
            <a:off x="346030" y="2074472"/>
            <a:ext cx="8232913" cy="1569660"/>
          </a:xfrm>
          <a:prstGeom prst="rect">
            <a:avLst/>
          </a:prstGeom>
          <a:noFill/>
        </p:spPr>
        <p:txBody>
          <a:bodyPr wrap="square" rtlCol="0">
            <a:spAutoFit/>
          </a:bodyPr>
          <a:lstStyle/>
          <a:p>
            <a:r>
              <a:rPr lang="es-MX" sz="2400" dirty="0"/>
              <a:t>Es importante que el </a:t>
            </a:r>
            <a:r>
              <a:rPr lang="es-MX" sz="2400" b="1" dirty="0"/>
              <a:t>aire de la habitación </a:t>
            </a:r>
            <a:r>
              <a:rPr lang="es-MX" sz="2400" dirty="0"/>
              <a:t>en la que se encuentre el paciente esté más purificado por lo que los </a:t>
            </a:r>
            <a:r>
              <a:rPr lang="es-MX" sz="2400" i="1" dirty="0"/>
              <a:t>difusores con aceites naturales </a:t>
            </a:r>
            <a:r>
              <a:rPr lang="es-MX" sz="2400" dirty="0"/>
              <a:t>como el </a:t>
            </a:r>
            <a:r>
              <a:rPr lang="es-MX" sz="2400" b="1" dirty="0"/>
              <a:t>eucalipto</a:t>
            </a:r>
            <a:r>
              <a:rPr lang="es-MX" sz="2400" dirty="0"/>
              <a:t> son de gran ayuda para las vías respiratorias. </a:t>
            </a:r>
          </a:p>
        </p:txBody>
      </p:sp>
      <p:sp>
        <p:nvSpPr>
          <p:cNvPr id="8" name="CuadroTexto 7">
            <a:extLst>
              <a:ext uri="{FF2B5EF4-FFF2-40B4-BE49-F238E27FC236}">
                <a16:creationId xmlns:a16="http://schemas.microsoft.com/office/drawing/2014/main" id="{68208B07-1710-44D4-855E-82EC609A3A6C}"/>
              </a:ext>
            </a:extLst>
          </p:cNvPr>
          <p:cNvSpPr txBox="1"/>
          <p:nvPr/>
        </p:nvSpPr>
        <p:spPr>
          <a:xfrm>
            <a:off x="2805320" y="3998698"/>
            <a:ext cx="5954367" cy="1938992"/>
          </a:xfrm>
          <a:prstGeom prst="rect">
            <a:avLst/>
          </a:prstGeom>
          <a:noFill/>
        </p:spPr>
        <p:txBody>
          <a:bodyPr wrap="square" rtlCol="0">
            <a:spAutoFit/>
          </a:bodyPr>
          <a:lstStyle/>
          <a:p>
            <a:r>
              <a:rPr lang="es-MX" sz="2400" dirty="0"/>
              <a:t>Otro aspecto relevante es el estado de ánimo del paciente, por lo que se recomienda poner música relajante, con sonidos de la naturaleza, y de ser posible llegar a niveles de meditación. </a:t>
            </a:r>
          </a:p>
        </p:txBody>
      </p:sp>
      <p:pic>
        <p:nvPicPr>
          <p:cNvPr id="7170" name="Picture 2" descr="Recetas para el difusor - Aromaterapia y los aceites">
            <a:extLst>
              <a:ext uri="{FF2B5EF4-FFF2-40B4-BE49-F238E27FC236}">
                <a16:creationId xmlns:a16="http://schemas.microsoft.com/office/drawing/2014/main" id="{5BE98E58-B35B-4476-8D45-E932D9E719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99" r="15313"/>
          <a:stretch/>
        </p:blipFill>
        <p:spPr bwMode="auto">
          <a:xfrm>
            <a:off x="5155304" y="166928"/>
            <a:ext cx="2941774" cy="18543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jación: Música para Relajarse y Calmar la Mente - Música de la  Naturaleza - YouTube">
            <a:extLst>
              <a:ext uri="{FF2B5EF4-FFF2-40B4-BE49-F238E27FC236}">
                <a16:creationId xmlns:a16="http://schemas.microsoft.com/office/drawing/2014/main" id="{8C9C0620-24BB-4577-8401-DD2B8B165C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458"/>
          <a:stretch/>
        </p:blipFill>
        <p:spPr bwMode="auto">
          <a:xfrm>
            <a:off x="246741" y="3961504"/>
            <a:ext cx="2443452" cy="181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2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a:xfrm>
            <a:off x="1869644" y="210032"/>
            <a:ext cx="3426801" cy="512995"/>
          </a:xfrm>
        </p:spPr>
        <p:txBody>
          <a:bodyPr>
            <a:normAutofit fontScale="90000"/>
          </a:bodyPr>
          <a:lstStyle/>
          <a:p>
            <a:pPr algn="ctr"/>
            <a:r>
              <a:rPr lang="es-MX" dirty="0"/>
              <a:t>F E </a:t>
            </a:r>
            <a:br>
              <a:rPr lang="es-MX" dirty="0"/>
            </a:br>
            <a:br>
              <a:rPr lang="es-MX" dirty="0"/>
            </a:br>
            <a:r>
              <a:rPr lang="es-MX" dirty="0"/>
              <a:t>Y </a:t>
            </a:r>
            <a:br>
              <a:rPr lang="es-MX" dirty="0"/>
            </a:br>
            <a:br>
              <a:rPr lang="es-MX" dirty="0"/>
            </a:br>
            <a:r>
              <a:rPr lang="es-MX" dirty="0"/>
              <a:t>C O N F I A N Z A   </a:t>
            </a:r>
          </a:p>
        </p:txBody>
      </p:sp>
      <p:sp>
        <p:nvSpPr>
          <p:cNvPr id="4" name="CuadroTexto 3">
            <a:extLst>
              <a:ext uri="{FF2B5EF4-FFF2-40B4-BE49-F238E27FC236}">
                <a16:creationId xmlns:a16="http://schemas.microsoft.com/office/drawing/2014/main" id="{337D32AF-22FA-4FF4-89B2-3F5267429420}"/>
              </a:ext>
            </a:extLst>
          </p:cNvPr>
          <p:cNvSpPr txBox="1"/>
          <p:nvPr/>
        </p:nvSpPr>
        <p:spPr>
          <a:xfrm>
            <a:off x="583096" y="2869603"/>
            <a:ext cx="8229600" cy="3477875"/>
          </a:xfrm>
          <a:prstGeom prst="rect">
            <a:avLst/>
          </a:prstGeom>
          <a:noFill/>
        </p:spPr>
        <p:txBody>
          <a:bodyPr wrap="square" rtlCol="0">
            <a:spAutoFit/>
          </a:bodyPr>
          <a:lstStyle/>
          <a:p>
            <a:r>
              <a:rPr lang="es-MX" sz="2800" dirty="0"/>
              <a:t>En los momentos difíciles de la Vida, la angustia y desesperación hace que se lleguen a ver sólo tonalidades grises, sin embargo la realidad nos recuerda que la fe y confianza en Dios, en los Santos, en los Ángeles, en el Universo, en la Vida misma, nos reconforta y nos ayuda a salir adelante. </a:t>
            </a:r>
          </a:p>
          <a:p>
            <a:endParaRPr lang="es-MX" sz="2400" dirty="0"/>
          </a:p>
        </p:txBody>
      </p:sp>
      <p:pic>
        <p:nvPicPr>
          <p:cNvPr id="9218" name="Picture 2" descr="Fotos de Luz de dios de stock, imágenes de Luz de dios sin royalties |  Depositphotos">
            <a:extLst>
              <a:ext uri="{FF2B5EF4-FFF2-40B4-BE49-F238E27FC236}">
                <a16:creationId xmlns:a16="http://schemas.microsoft.com/office/drawing/2014/main" id="{26CF6315-DC3D-452E-8360-971039253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956" y="210032"/>
            <a:ext cx="2528759" cy="245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499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EAEE06-26A3-4626-9107-0E0692C4CBAC}"/>
              </a:ext>
            </a:extLst>
          </p:cNvPr>
          <p:cNvSpPr txBox="1"/>
          <p:nvPr/>
        </p:nvSpPr>
        <p:spPr>
          <a:xfrm>
            <a:off x="437323" y="1573650"/>
            <a:ext cx="8534398" cy="2923877"/>
          </a:xfrm>
          <a:prstGeom prst="rect">
            <a:avLst/>
          </a:prstGeom>
          <a:noFill/>
        </p:spPr>
        <p:txBody>
          <a:bodyPr wrap="square" rtlCol="0">
            <a:spAutoFit/>
          </a:bodyPr>
          <a:lstStyle/>
          <a:p>
            <a:r>
              <a:rPr lang="es-MX" sz="2000" dirty="0"/>
              <a:t>Agradezco a los médicos, enfermer@s y terapeutas, por acompañar a los enfermos con gran compromiso y responsabilidad. Porque aún poniendo en riesgo su vida, salvan vidas. </a:t>
            </a:r>
          </a:p>
          <a:p>
            <a:endParaRPr lang="es-MX" sz="2000" dirty="0"/>
          </a:p>
          <a:p>
            <a:r>
              <a:rPr lang="es-MX" sz="2000" dirty="0"/>
              <a:t>Familiares, amig@s, colaboradores, alumn@s, y compañer@s de trabajo, con sus oraciones y cercanía desde el corazón, hacen que vuelva la calma en los momentos de angustia que esta enfermedad genera.   </a:t>
            </a:r>
          </a:p>
          <a:p>
            <a:endParaRPr lang="es-MX" sz="2400" dirty="0"/>
          </a:p>
        </p:txBody>
      </p:sp>
      <p:pic>
        <p:nvPicPr>
          <p:cNvPr id="2050" name="Picture 2" descr="GRACIAS DE CORAZÓN! - YouTube">
            <a:extLst>
              <a:ext uri="{FF2B5EF4-FFF2-40B4-BE49-F238E27FC236}">
                <a16:creationId xmlns:a16="http://schemas.microsoft.com/office/drawing/2014/main" id="{6A559342-BB48-4032-A49C-3B1B1D8488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32697" r="4091" b="34430"/>
          <a:stretch/>
        </p:blipFill>
        <p:spPr bwMode="auto">
          <a:xfrm>
            <a:off x="1686304" y="219433"/>
            <a:ext cx="6036435" cy="120431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9C4CDB27-622A-4891-B106-6E4322339461}"/>
              </a:ext>
            </a:extLst>
          </p:cNvPr>
          <p:cNvSpPr txBox="1"/>
          <p:nvPr/>
        </p:nvSpPr>
        <p:spPr>
          <a:xfrm>
            <a:off x="4187687" y="4111534"/>
            <a:ext cx="4349991" cy="1631216"/>
          </a:xfrm>
          <a:prstGeom prst="rect">
            <a:avLst/>
          </a:prstGeom>
          <a:noFill/>
        </p:spPr>
        <p:txBody>
          <a:bodyPr wrap="square" rtlCol="0">
            <a:spAutoFit/>
          </a:bodyPr>
          <a:lstStyle/>
          <a:p>
            <a:r>
              <a:rPr lang="es-MX" sz="2000" b="1" dirty="0"/>
              <a:t>Gracias infinitas a</a:t>
            </a:r>
            <a:r>
              <a:rPr lang="es-MX" sz="2000" dirty="0"/>
              <a:t>: </a:t>
            </a:r>
          </a:p>
          <a:p>
            <a:r>
              <a:rPr lang="es-MX" sz="2000" dirty="0"/>
              <a:t>Dra. Claudia Campos Cantera</a:t>
            </a:r>
          </a:p>
          <a:p>
            <a:r>
              <a:rPr lang="es-MX" sz="2000" dirty="0"/>
              <a:t>Dr. Alfredo Cabrera</a:t>
            </a:r>
          </a:p>
          <a:p>
            <a:r>
              <a:rPr lang="es-MX" sz="2000" dirty="0"/>
              <a:t>Terapeuta Claudia Belem Pérez</a:t>
            </a:r>
          </a:p>
          <a:p>
            <a:r>
              <a:rPr lang="es-MX" sz="2000" dirty="0"/>
              <a:t>Terapeuta Mauricio Estévez</a:t>
            </a:r>
          </a:p>
        </p:txBody>
      </p:sp>
    </p:spTree>
    <p:extLst>
      <p:ext uri="{BB962C8B-B14F-4D97-AF65-F5344CB8AC3E}">
        <p14:creationId xmlns:p14="http://schemas.microsoft.com/office/powerpoint/2010/main" val="412143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AE2B46-2EA5-44B8-B168-D050FC761CF2}"/>
              </a:ext>
            </a:extLst>
          </p:cNvPr>
          <p:cNvSpPr txBox="1"/>
          <p:nvPr/>
        </p:nvSpPr>
        <p:spPr>
          <a:xfrm>
            <a:off x="967410" y="1582340"/>
            <a:ext cx="7779026" cy="4093428"/>
          </a:xfrm>
          <a:prstGeom prst="rect">
            <a:avLst/>
          </a:prstGeom>
          <a:noFill/>
        </p:spPr>
        <p:txBody>
          <a:bodyPr wrap="square">
            <a:spAutoFit/>
          </a:bodyPr>
          <a:lstStyle/>
          <a:p>
            <a:pPr algn="just"/>
            <a:r>
              <a:rPr lang="es-MX" sz="2600" dirty="0"/>
              <a:t>El objetivo</a:t>
            </a:r>
            <a:r>
              <a:rPr lang="es-MX" sz="2600" dirty="0">
                <a:solidFill>
                  <a:schemeClr val="tx1"/>
                </a:solidFill>
              </a:rPr>
              <a:t> de este material es compartir información que puede ser de utilidad para los familiares que estén acompañando desde casa a un enfermo positivo en COVID.</a:t>
            </a:r>
          </a:p>
          <a:p>
            <a:pPr algn="just"/>
            <a:endParaRPr lang="es-MX" sz="2600" dirty="0">
              <a:solidFill>
                <a:schemeClr val="tx1"/>
              </a:solidFill>
            </a:endParaRPr>
          </a:p>
          <a:p>
            <a:pPr algn="just"/>
            <a:r>
              <a:rPr lang="es-MX" sz="2600" dirty="0"/>
              <a:t>Únicamente busca informar, consulte a su médico para recibir el tratamiento y las indicaciones precisas. </a:t>
            </a:r>
            <a:endParaRPr lang="es-MX" sz="2600" dirty="0">
              <a:solidFill>
                <a:schemeClr val="tx1"/>
              </a:solidFill>
            </a:endParaRPr>
          </a:p>
          <a:p>
            <a:r>
              <a:rPr lang="es-MX" sz="2800" dirty="0">
                <a:solidFill>
                  <a:schemeClr val="tx1"/>
                </a:solidFill>
              </a:rPr>
              <a:t> </a:t>
            </a:r>
            <a:endParaRPr lang="es-MX" sz="2400" dirty="0">
              <a:solidFill>
                <a:schemeClr val="tx1"/>
              </a:solidFill>
            </a:endParaRPr>
          </a:p>
          <a:p>
            <a:pPr algn="r"/>
            <a:r>
              <a:rPr lang="es-MX" sz="2400" dirty="0"/>
              <a:t>Atte. </a:t>
            </a:r>
            <a:r>
              <a:rPr lang="es-MX" sz="2400" dirty="0">
                <a:solidFill>
                  <a:schemeClr val="tx1"/>
                </a:solidFill>
              </a:rPr>
              <a:t>María del Consuelo Lozano  Moreno </a:t>
            </a:r>
            <a:endParaRPr lang="es-MX" dirty="0">
              <a:solidFill>
                <a:schemeClr val="tx1"/>
              </a:solidFill>
            </a:endParaRPr>
          </a:p>
        </p:txBody>
      </p:sp>
    </p:spTree>
    <p:extLst>
      <p:ext uri="{BB962C8B-B14F-4D97-AF65-F5344CB8AC3E}">
        <p14:creationId xmlns:p14="http://schemas.microsoft.com/office/powerpoint/2010/main" val="258148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a:xfrm>
            <a:off x="1132234" y="487298"/>
            <a:ext cx="7481966" cy="789287"/>
          </a:xfrm>
        </p:spPr>
        <p:txBody>
          <a:bodyPr>
            <a:normAutofit fontScale="90000"/>
          </a:bodyPr>
          <a:lstStyle/>
          <a:p>
            <a:r>
              <a:rPr lang="es-MX" dirty="0"/>
              <a:t> </a:t>
            </a:r>
            <a:r>
              <a:rPr lang="es-MX" sz="4000" dirty="0">
                <a:solidFill>
                  <a:schemeClr val="tx1"/>
                </a:solidFill>
              </a:rPr>
              <a:t>Números telefónicos de apoyo</a:t>
            </a:r>
            <a:endParaRPr lang="es-MX" dirty="0">
              <a:solidFill>
                <a:schemeClr val="tx1"/>
              </a:solidFill>
            </a:endParaRPr>
          </a:p>
        </p:txBody>
      </p:sp>
      <p:sp>
        <p:nvSpPr>
          <p:cNvPr id="9" name="CuadroTexto 8">
            <a:extLst>
              <a:ext uri="{FF2B5EF4-FFF2-40B4-BE49-F238E27FC236}">
                <a16:creationId xmlns:a16="http://schemas.microsoft.com/office/drawing/2014/main" id="{2E0EFD88-8941-4F41-9F03-5917A7E8863A}"/>
              </a:ext>
            </a:extLst>
          </p:cNvPr>
          <p:cNvSpPr txBox="1"/>
          <p:nvPr/>
        </p:nvSpPr>
        <p:spPr>
          <a:xfrm>
            <a:off x="1301813" y="1792079"/>
            <a:ext cx="5655578" cy="4124206"/>
          </a:xfrm>
          <a:prstGeom prst="rect">
            <a:avLst/>
          </a:prstGeom>
          <a:noFill/>
        </p:spPr>
        <p:txBody>
          <a:bodyPr wrap="square">
            <a:spAutoFit/>
          </a:bodyPr>
          <a:lstStyle/>
          <a:p>
            <a:r>
              <a:rPr lang="es-MX" sz="2400" b="1" dirty="0">
                <a:solidFill>
                  <a:srgbClr val="0070C0"/>
                </a:solidFill>
              </a:rPr>
              <a:t>LABORATORIOS</a:t>
            </a:r>
            <a:r>
              <a:rPr lang="es-MX" sz="2400" b="1" dirty="0">
                <a:solidFill>
                  <a:schemeClr val="bg2">
                    <a:lumMod val="50000"/>
                  </a:schemeClr>
                </a:solidFill>
              </a:rPr>
              <a:t> </a:t>
            </a:r>
            <a:r>
              <a:rPr lang="es-MX" sz="2400" b="1" dirty="0">
                <a:solidFill>
                  <a:schemeClr val="bg1">
                    <a:lumMod val="50000"/>
                  </a:schemeClr>
                </a:solidFill>
              </a:rPr>
              <a:t>Pruebas COVID</a:t>
            </a:r>
            <a:endParaRPr lang="es-MX" dirty="0">
              <a:solidFill>
                <a:schemeClr val="bg1">
                  <a:lumMod val="50000"/>
                </a:schemeClr>
              </a:solidFill>
            </a:endParaRPr>
          </a:p>
          <a:p>
            <a:endParaRPr lang="es-MX" dirty="0"/>
          </a:p>
          <a:p>
            <a:r>
              <a:rPr lang="es-MX" sz="2000" dirty="0"/>
              <a:t>Laboratorio Salud Digna Pachuca Av. Juárez</a:t>
            </a:r>
          </a:p>
          <a:p>
            <a:r>
              <a:rPr lang="es-MX" sz="2000" dirty="0"/>
              <a:t>55 55547166 Call Center </a:t>
            </a:r>
          </a:p>
          <a:p>
            <a:r>
              <a:rPr lang="es-MX" sz="2000" dirty="0"/>
              <a:t>771 1070979  </a:t>
            </a:r>
          </a:p>
          <a:p>
            <a:endParaRPr lang="es-MX" sz="2000" dirty="0"/>
          </a:p>
          <a:p>
            <a:r>
              <a:rPr lang="es-MX" sz="2000" dirty="0"/>
              <a:t>Laboratorios Coahuila Pachuca Av. Revolución</a:t>
            </a:r>
          </a:p>
          <a:p>
            <a:r>
              <a:rPr lang="es-MX" sz="2000" dirty="0"/>
              <a:t>771 5254664</a:t>
            </a:r>
          </a:p>
          <a:p>
            <a:r>
              <a:rPr lang="es-MX" sz="2000" dirty="0"/>
              <a:t>771 2026619 </a:t>
            </a:r>
          </a:p>
          <a:p>
            <a:endParaRPr lang="es-MX" sz="2000" dirty="0">
              <a:latin typeface="+mj-lt"/>
            </a:endParaRPr>
          </a:p>
          <a:p>
            <a:r>
              <a:rPr lang="es-MX" sz="2000" dirty="0">
                <a:latin typeface="+mj-lt"/>
              </a:rPr>
              <a:t>Laboratorio Santa María Pachuca Av. Madero</a:t>
            </a:r>
          </a:p>
          <a:p>
            <a:r>
              <a:rPr lang="es-MX" sz="2000" dirty="0">
                <a:latin typeface="+mj-lt"/>
              </a:rPr>
              <a:t>771 7141188</a:t>
            </a:r>
          </a:p>
        </p:txBody>
      </p:sp>
      <p:pic>
        <p:nvPicPr>
          <p:cNvPr id="1026" name="Picture 2" descr="Muestra Del Teléfono. Teléfono Icono Grande Para Cualquier Uso. El Teléfono  Celular. Estilo De Diseño Plano. Icono Monocromático Aislado Sobre Fondo  Blanco. Vector Ilustración Stock Ilustraciones Vectoriales, Clip Art  Vectorizado Libre De">
            <a:extLst>
              <a:ext uri="{FF2B5EF4-FFF2-40B4-BE49-F238E27FC236}">
                <a16:creationId xmlns:a16="http://schemas.microsoft.com/office/drawing/2014/main" id="{4FEB0653-0ED9-484A-B444-3421BF1450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56890" y="1085228"/>
            <a:ext cx="2555806" cy="255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29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a:xfrm>
            <a:off x="1132234" y="487298"/>
            <a:ext cx="7481966" cy="789287"/>
          </a:xfrm>
        </p:spPr>
        <p:txBody>
          <a:bodyPr>
            <a:normAutofit fontScale="90000"/>
          </a:bodyPr>
          <a:lstStyle/>
          <a:p>
            <a:r>
              <a:rPr lang="es-MX" dirty="0"/>
              <a:t> </a:t>
            </a:r>
            <a:r>
              <a:rPr lang="es-MX" sz="4000" dirty="0">
                <a:solidFill>
                  <a:schemeClr val="tx1"/>
                </a:solidFill>
              </a:rPr>
              <a:t>Números telefónicos de apoyo</a:t>
            </a:r>
            <a:endParaRPr lang="es-MX" dirty="0">
              <a:solidFill>
                <a:schemeClr val="tx1"/>
              </a:solidFill>
            </a:endParaRPr>
          </a:p>
        </p:txBody>
      </p:sp>
      <p:sp>
        <p:nvSpPr>
          <p:cNvPr id="9" name="CuadroTexto 8">
            <a:extLst>
              <a:ext uri="{FF2B5EF4-FFF2-40B4-BE49-F238E27FC236}">
                <a16:creationId xmlns:a16="http://schemas.microsoft.com/office/drawing/2014/main" id="{2E0EFD88-8941-4F41-9F03-5917A7E8863A}"/>
              </a:ext>
            </a:extLst>
          </p:cNvPr>
          <p:cNvSpPr txBox="1"/>
          <p:nvPr/>
        </p:nvSpPr>
        <p:spPr>
          <a:xfrm>
            <a:off x="1712630" y="1280961"/>
            <a:ext cx="5155095" cy="5447645"/>
          </a:xfrm>
          <a:prstGeom prst="rect">
            <a:avLst/>
          </a:prstGeom>
          <a:noFill/>
        </p:spPr>
        <p:txBody>
          <a:bodyPr wrap="square">
            <a:spAutoFit/>
          </a:bodyPr>
          <a:lstStyle/>
          <a:p>
            <a:r>
              <a:rPr lang="es-MX" sz="2400" b="1" dirty="0">
                <a:solidFill>
                  <a:srgbClr val="0070C0"/>
                </a:solidFill>
              </a:rPr>
              <a:t>FARMACIAS</a:t>
            </a:r>
            <a:r>
              <a:rPr lang="es-MX" sz="2400" b="1" dirty="0">
                <a:solidFill>
                  <a:schemeClr val="bg2">
                    <a:lumMod val="50000"/>
                  </a:schemeClr>
                </a:solidFill>
              </a:rPr>
              <a:t> </a:t>
            </a:r>
            <a:r>
              <a:rPr lang="es-MX" sz="2400" b="1" dirty="0">
                <a:solidFill>
                  <a:schemeClr val="bg1">
                    <a:lumMod val="50000"/>
                  </a:schemeClr>
                </a:solidFill>
              </a:rPr>
              <a:t>en Pachuca, Hgo</a:t>
            </a:r>
            <a:r>
              <a:rPr lang="es-MX" sz="2400" b="1" dirty="0">
                <a:solidFill>
                  <a:schemeClr val="bg2">
                    <a:lumMod val="50000"/>
                  </a:schemeClr>
                </a:solidFill>
              </a:rPr>
              <a:t>.</a:t>
            </a:r>
            <a:r>
              <a:rPr lang="es-MX" sz="2400" dirty="0"/>
              <a:t>  </a:t>
            </a:r>
            <a:endParaRPr lang="es-MX" sz="2400" dirty="0">
              <a:latin typeface="+mj-lt"/>
            </a:endParaRPr>
          </a:p>
          <a:p>
            <a:endParaRPr lang="es-MX" dirty="0"/>
          </a:p>
          <a:p>
            <a:r>
              <a:rPr lang="es-MX" dirty="0"/>
              <a:t>Farmacia </a:t>
            </a:r>
            <a:r>
              <a:rPr lang="es-MX" b="1" dirty="0"/>
              <a:t>HERSA</a:t>
            </a:r>
            <a:r>
              <a:rPr lang="es-MX" dirty="0"/>
              <a:t> Av. Juárez</a:t>
            </a:r>
          </a:p>
          <a:p>
            <a:r>
              <a:rPr lang="es-MX" dirty="0"/>
              <a:t>771 7131273</a:t>
            </a:r>
          </a:p>
          <a:p>
            <a:r>
              <a:rPr lang="es-MX" dirty="0"/>
              <a:t>771 7186010</a:t>
            </a:r>
          </a:p>
          <a:p>
            <a:r>
              <a:rPr lang="es-MX" dirty="0"/>
              <a:t>771 7148504</a:t>
            </a:r>
          </a:p>
          <a:p>
            <a:endParaRPr lang="es-MX" dirty="0"/>
          </a:p>
          <a:p>
            <a:r>
              <a:rPr lang="es-MX" dirty="0"/>
              <a:t>Farmacia </a:t>
            </a:r>
            <a:r>
              <a:rPr lang="es-MX" b="1" dirty="0"/>
              <a:t>del Ahorro </a:t>
            </a:r>
            <a:r>
              <a:rPr lang="es-MX" dirty="0"/>
              <a:t>Servicio a Domicilio</a:t>
            </a:r>
          </a:p>
          <a:p>
            <a:r>
              <a:rPr lang="es-MX" dirty="0"/>
              <a:t>71 90300</a:t>
            </a:r>
          </a:p>
          <a:p>
            <a:endParaRPr lang="es-MX" dirty="0"/>
          </a:p>
          <a:p>
            <a:r>
              <a:rPr lang="es-MX" dirty="0"/>
              <a:t>Farmacia </a:t>
            </a:r>
            <a:r>
              <a:rPr lang="es-MX" b="1" dirty="0"/>
              <a:t>LIVE</a:t>
            </a:r>
            <a:r>
              <a:rPr lang="es-MX" dirty="0"/>
              <a:t> Av. Valle de San Javier</a:t>
            </a:r>
          </a:p>
          <a:p>
            <a:r>
              <a:rPr lang="es-MX" dirty="0"/>
              <a:t>771 1072253</a:t>
            </a:r>
          </a:p>
          <a:p>
            <a:endParaRPr lang="es-MX" dirty="0"/>
          </a:p>
          <a:p>
            <a:r>
              <a:rPr lang="es-MX" dirty="0"/>
              <a:t>Farmacia </a:t>
            </a:r>
            <a:r>
              <a:rPr lang="es-MX" b="1" dirty="0"/>
              <a:t>Guadalajara</a:t>
            </a:r>
          </a:p>
          <a:p>
            <a:r>
              <a:rPr lang="es-MX" dirty="0"/>
              <a:t>771 1383043  Zona Plateada</a:t>
            </a:r>
          </a:p>
          <a:p>
            <a:r>
              <a:rPr lang="es-MX" dirty="0"/>
              <a:t>771 1532457  Av. Madero</a:t>
            </a:r>
          </a:p>
          <a:p>
            <a:r>
              <a:rPr lang="es-MX" dirty="0"/>
              <a:t>771 1530967  Av. Del Minero</a:t>
            </a:r>
          </a:p>
          <a:p>
            <a:endParaRPr lang="es-MX" dirty="0"/>
          </a:p>
          <a:p>
            <a:endParaRPr lang="es-MX" dirty="0"/>
          </a:p>
        </p:txBody>
      </p:sp>
      <p:pic>
        <p:nvPicPr>
          <p:cNvPr id="7" name="Picture 2" descr="Muestra Del Teléfono. Teléfono Icono Grande Para Cualquier Uso. El Teléfono  Celular. Estilo De Diseño Plano. Icono Monocromático Aislado Sobre Fondo  Blanco. Vector Ilustración Stock Ilustraciones Vectoriales, Clip Art  Vectorizado Libre De">
            <a:extLst>
              <a:ext uri="{FF2B5EF4-FFF2-40B4-BE49-F238E27FC236}">
                <a16:creationId xmlns:a16="http://schemas.microsoft.com/office/drawing/2014/main" id="{777FC5A5-3009-4DF9-8EA0-11B4A9CFAE2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15992" y="1549054"/>
            <a:ext cx="2555806" cy="255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7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a:xfrm>
            <a:off x="1183891" y="463747"/>
            <a:ext cx="7481966" cy="789287"/>
          </a:xfrm>
        </p:spPr>
        <p:txBody>
          <a:bodyPr>
            <a:normAutofit fontScale="90000"/>
          </a:bodyPr>
          <a:lstStyle/>
          <a:p>
            <a:r>
              <a:rPr lang="es-MX" dirty="0"/>
              <a:t> </a:t>
            </a:r>
            <a:r>
              <a:rPr lang="es-MX" sz="4000" dirty="0">
                <a:solidFill>
                  <a:schemeClr val="tx1"/>
                </a:solidFill>
              </a:rPr>
              <a:t>Números telefónicos de apoyo</a:t>
            </a:r>
            <a:endParaRPr lang="es-MX" dirty="0">
              <a:solidFill>
                <a:schemeClr val="tx1"/>
              </a:solidFill>
            </a:endParaRPr>
          </a:p>
        </p:txBody>
      </p:sp>
      <p:sp>
        <p:nvSpPr>
          <p:cNvPr id="9" name="CuadroTexto 8">
            <a:extLst>
              <a:ext uri="{FF2B5EF4-FFF2-40B4-BE49-F238E27FC236}">
                <a16:creationId xmlns:a16="http://schemas.microsoft.com/office/drawing/2014/main" id="{2E0EFD88-8941-4F41-9F03-5917A7E8863A}"/>
              </a:ext>
            </a:extLst>
          </p:cNvPr>
          <p:cNvSpPr txBox="1"/>
          <p:nvPr/>
        </p:nvSpPr>
        <p:spPr>
          <a:xfrm>
            <a:off x="529800" y="1253034"/>
            <a:ext cx="7855727" cy="1661993"/>
          </a:xfrm>
          <a:prstGeom prst="rect">
            <a:avLst/>
          </a:prstGeom>
          <a:noFill/>
        </p:spPr>
        <p:txBody>
          <a:bodyPr wrap="square">
            <a:spAutoFit/>
          </a:bodyPr>
          <a:lstStyle/>
          <a:p>
            <a:r>
              <a:rPr lang="es-MX" sz="2400" b="1" dirty="0">
                <a:solidFill>
                  <a:srgbClr val="0070C0"/>
                </a:solidFill>
              </a:rPr>
              <a:t>PROVEEDORES DE OXIGENO</a:t>
            </a:r>
            <a:r>
              <a:rPr lang="es-MX" sz="2400" b="1" dirty="0">
                <a:solidFill>
                  <a:schemeClr val="bg2">
                    <a:lumMod val="50000"/>
                  </a:schemeClr>
                </a:solidFill>
              </a:rPr>
              <a:t> </a:t>
            </a:r>
            <a:r>
              <a:rPr lang="es-MX" sz="2400" b="1" dirty="0">
                <a:solidFill>
                  <a:schemeClr val="bg1">
                    <a:lumMod val="50000"/>
                  </a:schemeClr>
                </a:solidFill>
              </a:rPr>
              <a:t>en Pachuca, Hgo</a:t>
            </a:r>
            <a:r>
              <a:rPr lang="es-MX" sz="2400" b="1" dirty="0">
                <a:solidFill>
                  <a:schemeClr val="bg2">
                    <a:lumMod val="50000"/>
                  </a:schemeClr>
                </a:solidFill>
              </a:rPr>
              <a:t>.</a:t>
            </a:r>
          </a:p>
          <a:p>
            <a:r>
              <a:rPr lang="es-MX" sz="2400" dirty="0"/>
              <a:t>  </a:t>
            </a:r>
            <a:endParaRPr lang="es-MX" sz="2400" dirty="0">
              <a:latin typeface="+mj-lt"/>
            </a:endParaRPr>
          </a:p>
          <a:p>
            <a:endParaRPr lang="es-MX" dirty="0"/>
          </a:p>
          <a:p>
            <a:endParaRPr lang="es-MX" dirty="0"/>
          </a:p>
          <a:p>
            <a:endParaRPr lang="es-MX" dirty="0"/>
          </a:p>
        </p:txBody>
      </p:sp>
      <p:graphicFrame>
        <p:nvGraphicFramePr>
          <p:cNvPr id="3" name="Tabla 3">
            <a:extLst>
              <a:ext uri="{FF2B5EF4-FFF2-40B4-BE49-F238E27FC236}">
                <a16:creationId xmlns:a16="http://schemas.microsoft.com/office/drawing/2014/main" id="{A02BE538-E136-4EC2-9063-67A0EC1A0739}"/>
              </a:ext>
            </a:extLst>
          </p:cNvPr>
          <p:cNvGraphicFramePr>
            <a:graphicFrameLocks noGrp="1"/>
          </p:cNvGraphicFramePr>
          <p:nvPr>
            <p:extLst>
              <p:ext uri="{D42A27DB-BD31-4B8C-83A1-F6EECF244321}">
                <p14:modId xmlns:p14="http://schemas.microsoft.com/office/powerpoint/2010/main" val="2167438522"/>
              </p:ext>
            </p:extLst>
          </p:nvPr>
        </p:nvGraphicFramePr>
        <p:xfrm>
          <a:off x="2177948" y="1831939"/>
          <a:ext cx="5016775" cy="4492213"/>
        </p:xfrm>
        <a:graphic>
          <a:graphicData uri="http://schemas.openxmlformats.org/drawingml/2006/table">
            <a:tbl>
              <a:tblPr firstRow="1" bandRow="1">
                <a:tableStyleId>{5C22544A-7EE6-4342-B048-85BDC9FD1C3A}</a:tableStyleId>
              </a:tblPr>
              <a:tblGrid>
                <a:gridCol w="2949436">
                  <a:extLst>
                    <a:ext uri="{9D8B030D-6E8A-4147-A177-3AD203B41FA5}">
                      <a16:colId xmlns:a16="http://schemas.microsoft.com/office/drawing/2014/main" val="671172225"/>
                    </a:ext>
                  </a:extLst>
                </a:gridCol>
                <a:gridCol w="2067339">
                  <a:extLst>
                    <a:ext uri="{9D8B030D-6E8A-4147-A177-3AD203B41FA5}">
                      <a16:colId xmlns:a16="http://schemas.microsoft.com/office/drawing/2014/main" val="2416268620"/>
                    </a:ext>
                  </a:extLst>
                </a:gridCol>
              </a:tblGrid>
              <a:tr h="626031">
                <a:tc>
                  <a:txBody>
                    <a:bodyPr/>
                    <a:lstStyle/>
                    <a:p>
                      <a:pPr algn="ctr"/>
                      <a:r>
                        <a:rPr lang="es-MX" dirty="0"/>
                        <a:t>EMPRESA</a:t>
                      </a:r>
                    </a:p>
                  </a:txBody>
                  <a:tcPr>
                    <a:solidFill>
                      <a:schemeClr val="accent1">
                        <a:lumMod val="60000"/>
                        <a:lumOff val="40000"/>
                      </a:schemeClr>
                    </a:solidFill>
                  </a:tcPr>
                </a:tc>
                <a:tc>
                  <a:txBody>
                    <a:bodyPr/>
                    <a:lstStyle/>
                    <a:p>
                      <a:pPr algn="ctr"/>
                      <a:r>
                        <a:rPr lang="es-MX" dirty="0"/>
                        <a:t>TELÉFONO</a:t>
                      </a:r>
                    </a:p>
                  </a:txBody>
                  <a:tcPr>
                    <a:solidFill>
                      <a:schemeClr val="accent1">
                        <a:lumMod val="60000"/>
                        <a:lumOff val="40000"/>
                      </a:schemeClr>
                    </a:solidFill>
                  </a:tcPr>
                </a:tc>
                <a:extLst>
                  <a:ext uri="{0D108BD9-81ED-4DB2-BD59-A6C34878D82A}">
                    <a16:rowId xmlns:a16="http://schemas.microsoft.com/office/drawing/2014/main" val="2618057704"/>
                  </a:ext>
                </a:extLst>
              </a:tr>
              <a:tr h="508092">
                <a:tc>
                  <a:txBody>
                    <a:bodyPr/>
                    <a:lstStyle/>
                    <a:p>
                      <a:r>
                        <a:rPr lang="es-MX" b="1" dirty="0"/>
                        <a:t>INFRA DE HIDALGO</a:t>
                      </a:r>
                    </a:p>
                  </a:txBody>
                  <a:tcPr/>
                </a:tc>
                <a:tc>
                  <a:txBody>
                    <a:bodyPr/>
                    <a:lstStyle/>
                    <a:p>
                      <a:r>
                        <a:rPr lang="es-MX" b="1" dirty="0"/>
                        <a:t>7717132495</a:t>
                      </a:r>
                    </a:p>
                  </a:txBody>
                  <a:tcPr/>
                </a:tc>
                <a:extLst>
                  <a:ext uri="{0D108BD9-81ED-4DB2-BD59-A6C34878D82A}">
                    <a16:rowId xmlns:a16="http://schemas.microsoft.com/office/drawing/2014/main" val="3166706648"/>
                  </a:ext>
                </a:extLst>
              </a:tr>
              <a:tr h="465156">
                <a:tc>
                  <a:txBody>
                    <a:bodyPr/>
                    <a:lstStyle/>
                    <a:p>
                      <a:r>
                        <a:rPr lang="es-MX" b="1" dirty="0"/>
                        <a:t>OXIMEDIC</a:t>
                      </a:r>
                    </a:p>
                  </a:txBody>
                  <a:tcPr/>
                </a:tc>
                <a:tc>
                  <a:txBody>
                    <a:bodyPr/>
                    <a:lstStyle/>
                    <a:p>
                      <a:r>
                        <a:rPr lang="es-MX" b="1" dirty="0"/>
                        <a:t>7711004167</a:t>
                      </a:r>
                    </a:p>
                  </a:txBody>
                  <a:tcPr/>
                </a:tc>
                <a:extLst>
                  <a:ext uri="{0D108BD9-81ED-4DB2-BD59-A6C34878D82A}">
                    <a16:rowId xmlns:a16="http://schemas.microsoft.com/office/drawing/2014/main" val="215201204"/>
                  </a:ext>
                </a:extLst>
              </a:tr>
              <a:tr h="846290">
                <a:tc>
                  <a:txBody>
                    <a:bodyPr/>
                    <a:lstStyle/>
                    <a:p>
                      <a:r>
                        <a:rPr lang="es-MX" b="1" dirty="0"/>
                        <a:t>PRAXAIR MÉXICO</a:t>
                      </a:r>
                    </a:p>
                  </a:txBody>
                  <a:tcPr/>
                </a:tc>
                <a:tc>
                  <a:txBody>
                    <a:bodyPr/>
                    <a:lstStyle/>
                    <a:p>
                      <a:r>
                        <a:rPr lang="es-MX" b="1" dirty="0"/>
                        <a:t>7717147968</a:t>
                      </a:r>
                    </a:p>
                    <a:p>
                      <a:r>
                        <a:rPr lang="es-MX" b="1" dirty="0"/>
                        <a:t>7717147965</a:t>
                      </a:r>
                    </a:p>
                  </a:txBody>
                  <a:tcPr/>
                </a:tc>
                <a:extLst>
                  <a:ext uri="{0D108BD9-81ED-4DB2-BD59-A6C34878D82A}">
                    <a16:rowId xmlns:a16="http://schemas.microsoft.com/office/drawing/2014/main" val="1109368549"/>
                  </a:ext>
                </a:extLst>
              </a:tr>
              <a:tr h="424588">
                <a:tc>
                  <a:txBody>
                    <a:bodyPr/>
                    <a:lstStyle/>
                    <a:p>
                      <a:r>
                        <a:rPr lang="es-MX" b="1" dirty="0"/>
                        <a:t>MEIDRENTA PACHUCA</a:t>
                      </a:r>
                    </a:p>
                  </a:txBody>
                  <a:tcPr/>
                </a:tc>
                <a:tc>
                  <a:txBody>
                    <a:bodyPr/>
                    <a:lstStyle/>
                    <a:p>
                      <a:r>
                        <a:rPr lang="es-MX" b="1" dirty="0"/>
                        <a:t>7713776775</a:t>
                      </a:r>
                    </a:p>
                  </a:txBody>
                  <a:tcPr/>
                </a:tc>
                <a:extLst>
                  <a:ext uri="{0D108BD9-81ED-4DB2-BD59-A6C34878D82A}">
                    <a16:rowId xmlns:a16="http://schemas.microsoft.com/office/drawing/2014/main" val="3740857920"/>
                  </a:ext>
                </a:extLst>
              </a:tr>
              <a:tr h="779218">
                <a:tc>
                  <a:txBody>
                    <a:bodyPr/>
                    <a:lstStyle/>
                    <a:p>
                      <a:r>
                        <a:rPr lang="es-MX" b="1" dirty="0"/>
                        <a:t>VIDAL CORPORTATIVO FARMACÉUTICO</a:t>
                      </a:r>
                    </a:p>
                  </a:txBody>
                  <a:tcPr/>
                </a:tc>
                <a:tc>
                  <a:txBody>
                    <a:bodyPr/>
                    <a:lstStyle/>
                    <a:p>
                      <a:r>
                        <a:rPr lang="es-MX" b="1" dirty="0"/>
                        <a:t>7711731417</a:t>
                      </a:r>
                    </a:p>
                    <a:p>
                      <a:r>
                        <a:rPr lang="es-MX" b="1" dirty="0"/>
                        <a:t>7713602369</a:t>
                      </a:r>
                    </a:p>
                  </a:txBody>
                  <a:tcPr/>
                </a:tc>
                <a:extLst>
                  <a:ext uri="{0D108BD9-81ED-4DB2-BD59-A6C34878D82A}">
                    <a16:rowId xmlns:a16="http://schemas.microsoft.com/office/drawing/2014/main" val="2854105997"/>
                  </a:ext>
                </a:extLst>
              </a:tr>
              <a:tr h="477078">
                <a:tc>
                  <a:txBody>
                    <a:bodyPr/>
                    <a:lstStyle/>
                    <a:p>
                      <a:r>
                        <a:rPr lang="es-MX" b="1" dirty="0"/>
                        <a:t>PGM INDUSTRIAL</a:t>
                      </a:r>
                    </a:p>
                  </a:txBody>
                  <a:tcPr/>
                </a:tc>
                <a:tc>
                  <a:txBody>
                    <a:bodyPr/>
                    <a:lstStyle/>
                    <a:p>
                      <a:r>
                        <a:rPr lang="es-MX" b="1" dirty="0"/>
                        <a:t>7597288129</a:t>
                      </a:r>
                    </a:p>
                  </a:txBody>
                  <a:tcPr/>
                </a:tc>
                <a:extLst>
                  <a:ext uri="{0D108BD9-81ED-4DB2-BD59-A6C34878D82A}">
                    <a16:rowId xmlns:a16="http://schemas.microsoft.com/office/drawing/2014/main" val="1042943801"/>
                  </a:ext>
                </a:extLst>
              </a:tr>
              <a:tr h="362700">
                <a:tc>
                  <a:txBody>
                    <a:bodyPr/>
                    <a:lstStyle/>
                    <a:p>
                      <a:endParaRPr lang="es-MX" dirty="0"/>
                    </a:p>
                  </a:txBody>
                  <a:tcPr/>
                </a:tc>
                <a:tc>
                  <a:txBody>
                    <a:bodyPr/>
                    <a:lstStyle/>
                    <a:p>
                      <a:endParaRPr lang="es-MX" dirty="0"/>
                    </a:p>
                  </a:txBody>
                  <a:tcPr/>
                </a:tc>
                <a:extLst>
                  <a:ext uri="{0D108BD9-81ED-4DB2-BD59-A6C34878D82A}">
                    <a16:rowId xmlns:a16="http://schemas.microsoft.com/office/drawing/2014/main" val="2282146219"/>
                  </a:ext>
                </a:extLst>
              </a:tr>
            </a:tbl>
          </a:graphicData>
        </a:graphic>
      </p:graphicFrame>
      <p:pic>
        <p:nvPicPr>
          <p:cNvPr id="10" name="Picture 2" descr="Muestra Del Teléfono. Teléfono Icono Grande Para Cualquier Uso. El Teléfono  Celular. Estilo De Diseño Plano. Icono Monocromático Aislado Sobre Fondo  Blanco. Vector Ilustración Stock Ilustraciones Vectoriales, Clip Art  Vectorizado Libre De">
            <a:extLst>
              <a:ext uri="{FF2B5EF4-FFF2-40B4-BE49-F238E27FC236}">
                <a16:creationId xmlns:a16="http://schemas.microsoft.com/office/drawing/2014/main" id="{5ABBDF31-A55F-426E-883B-ADFFFE2577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44" t="10945" r="15275" b="14750"/>
          <a:stretch/>
        </p:blipFill>
        <p:spPr bwMode="auto">
          <a:xfrm>
            <a:off x="7422959" y="1954408"/>
            <a:ext cx="1496326"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10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a:xfrm>
            <a:off x="1132234" y="487298"/>
            <a:ext cx="7481966" cy="789287"/>
          </a:xfrm>
        </p:spPr>
        <p:txBody>
          <a:bodyPr>
            <a:normAutofit fontScale="90000"/>
          </a:bodyPr>
          <a:lstStyle/>
          <a:p>
            <a:r>
              <a:rPr lang="es-MX" dirty="0"/>
              <a:t> </a:t>
            </a:r>
            <a:r>
              <a:rPr lang="es-MX" sz="4000" dirty="0">
                <a:solidFill>
                  <a:schemeClr val="tx1"/>
                </a:solidFill>
              </a:rPr>
              <a:t>Números telefónicos de apoyo</a:t>
            </a:r>
            <a:endParaRPr lang="es-MX" dirty="0">
              <a:solidFill>
                <a:schemeClr val="tx1"/>
              </a:solidFill>
            </a:endParaRPr>
          </a:p>
        </p:txBody>
      </p:sp>
      <p:sp>
        <p:nvSpPr>
          <p:cNvPr id="9" name="CuadroTexto 8">
            <a:extLst>
              <a:ext uri="{FF2B5EF4-FFF2-40B4-BE49-F238E27FC236}">
                <a16:creationId xmlns:a16="http://schemas.microsoft.com/office/drawing/2014/main" id="{2E0EFD88-8941-4F41-9F03-5917A7E8863A}"/>
              </a:ext>
            </a:extLst>
          </p:cNvPr>
          <p:cNvSpPr txBox="1"/>
          <p:nvPr/>
        </p:nvSpPr>
        <p:spPr>
          <a:xfrm>
            <a:off x="903562" y="1276585"/>
            <a:ext cx="7481965" cy="5724644"/>
          </a:xfrm>
          <a:prstGeom prst="rect">
            <a:avLst/>
          </a:prstGeom>
          <a:noFill/>
        </p:spPr>
        <p:txBody>
          <a:bodyPr wrap="square">
            <a:spAutoFit/>
          </a:bodyPr>
          <a:lstStyle/>
          <a:p>
            <a:endParaRPr lang="es-MX" sz="2400" b="1" dirty="0">
              <a:solidFill>
                <a:srgbClr val="0070C0"/>
              </a:solidFill>
            </a:endParaRPr>
          </a:p>
          <a:p>
            <a:r>
              <a:rPr lang="es-MX" sz="2400" b="1" dirty="0">
                <a:solidFill>
                  <a:srgbClr val="0070C0"/>
                </a:solidFill>
              </a:rPr>
              <a:t>CONTACTOS MÉDICOS </a:t>
            </a:r>
            <a:r>
              <a:rPr lang="es-MX" sz="2400" b="1" dirty="0">
                <a:solidFill>
                  <a:schemeClr val="bg1">
                    <a:lumMod val="50000"/>
                  </a:schemeClr>
                </a:solidFill>
              </a:rPr>
              <a:t>en Pachuca, Hgo</a:t>
            </a:r>
            <a:r>
              <a:rPr lang="es-MX" sz="2400" b="1" dirty="0">
                <a:solidFill>
                  <a:schemeClr val="bg2">
                    <a:lumMod val="50000"/>
                  </a:schemeClr>
                </a:solidFill>
              </a:rPr>
              <a:t>.</a:t>
            </a:r>
            <a:r>
              <a:rPr lang="es-MX" sz="2400" dirty="0"/>
              <a:t>  </a:t>
            </a:r>
          </a:p>
          <a:p>
            <a:endParaRPr lang="es-MX" sz="2400" dirty="0">
              <a:latin typeface="+mj-lt"/>
            </a:endParaRPr>
          </a:p>
          <a:p>
            <a:r>
              <a:rPr lang="es-MX" sz="2400" dirty="0">
                <a:latin typeface="+mj-lt"/>
              </a:rPr>
              <a:t>Neumóloga </a:t>
            </a:r>
          </a:p>
          <a:p>
            <a:r>
              <a:rPr lang="es-MX" sz="2400" dirty="0">
                <a:latin typeface="+mj-lt"/>
              </a:rPr>
              <a:t>Dra. </a:t>
            </a:r>
            <a:r>
              <a:rPr lang="es-MX" sz="2400" dirty="0" err="1">
                <a:latin typeface="+mj-lt"/>
              </a:rPr>
              <a:t>Bricia</a:t>
            </a:r>
            <a:r>
              <a:rPr lang="es-MX" sz="2400" dirty="0">
                <a:latin typeface="+mj-lt"/>
              </a:rPr>
              <a:t>    771 2366577</a:t>
            </a:r>
          </a:p>
          <a:p>
            <a:endParaRPr lang="es-MX" sz="2400" dirty="0">
              <a:latin typeface="+mj-lt"/>
            </a:endParaRPr>
          </a:p>
          <a:p>
            <a:r>
              <a:rPr lang="es-MX" sz="2400" dirty="0">
                <a:latin typeface="+mj-lt"/>
              </a:rPr>
              <a:t>Neumólogo </a:t>
            </a:r>
          </a:p>
          <a:p>
            <a:r>
              <a:rPr lang="es-MX" sz="2400" dirty="0">
                <a:latin typeface="+mj-lt"/>
              </a:rPr>
              <a:t>Dr. Casillas    771 3956852  </a:t>
            </a:r>
          </a:p>
          <a:p>
            <a:endParaRPr lang="es-MX" sz="2400" dirty="0">
              <a:latin typeface="+mj-lt"/>
            </a:endParaRPr>
          </a:p>
          <a:p>
            <a:r>
              <a:rPr lang="es-MX" sz="2400" dirty="0">
                <a:latin typeface="+mj-lt"/>
              </a:rPr>
              <a:t>Neumólogo </a:t>
            </a:r>
          </a:p>
          <a:p>
            <a:r>
              <a:rPr lang="es-MX" sz="2400" dirty="0">
                <a:latin typeface="+mj-lt"/>
              </a:rPr>
              <a:t>Dr. A. Arreola 771 2366693</a:t>
            </a:r>
          </a:p>
          <a:p>
            <a:r>
              <a:rPr lang="es-MX" sz="2400" dirty="0">
                <a:latin typeface="+mj-lt"/>
              </a:rPr>
              <a:t>                  </a:t>
            </a:r>
          </a:p>
          <a:p>
            <a:r>
              <a:rPr lang="es-MX" sz="2400" dirty="0">
                <a:latin typeface="+mj-lt"/>
              </a:rPr>
              <a:t>Dra. Campos  771 1897608</a:t>
            </a:r>
          </a:p>
          <a:p>
            <a:endParaRPr lang="es-MX" dirty="0"/>
          </a:p>
          <a:p>
            <a:endParaRPr lang="es-MX" dirty="0"/>
          </a:p>
          <a:p>
            <a:endParaRPr lang="es-MX" dirty="0"/>
          </a:p>
        </p:txBody>
      </p:sp>
      <p:sp>
        <p:nvSpPr>
          <p:cNvPr id="11" name="CuadroTexto 10">
            <a:extLst>
              <a:ext uri="{FF2B5EF4-FFF2-40B4-BE49-F238E27FC236}">
                <a16:creationId xmlns:a16="http://schemas.microsoft.com/office/drawing/2014/main" id="{A2E8214F-7267-49DF-924C-9CB54FABE3B1}"/>
              </a:ext>
            </a:extLst>
          </p:cNvPr>
          <p:cNvSpPr txBox="1"/>
          <p:nvPr/>
        </p:nvSpPr>
        <p:spPr>
          <a:xfrm>
            <a:off x="6328200" y="4089144"/>
            <a:ext cx="4572000" cy="369332"/>
          </a:xfrm>
          <a:prstGeom prst="rect">
            <a:avLst/>
          </a:prstGeom>
          <a:noFill/>
        </p:spPr>
        <p:txBody>
          <a:bodyPr wrap="square">
            <a:spAutoFit/>
          </a:bodyPr>
          <a:lstStyle/>
          <a:p>
            <a:r>
              <a:rPr lang="es-MX" dirty="0"/>
              <a:t>.  </a:t>
            </a:r>
            <a:endParaRPr lang="es-MX" dirty="0">
              <a:latin typeface="+mj-lt"/>
            </a:endParaRPr>
          </a:p>
        </p:txBody>
      </p:sp>
      <p:pic>
        <p:nvPicPr>
          <p:cNvPr id="6" name="Picture 2" descr="Muestra Del Teléfono. Teléfono Icono Grande Para Cualquier Uso. El Teléfono  Celular. Estilo De Diseño Plano. Icono Monocromático Aislado Sobre Fondo  Blanco. Vector Ilustración Stock Ilustraciones Vectoriales, Clip Art  Vectorizado Libre De">
            <a:extLst>
              <a:ext uri="{FF2B5EF4-FFF2-40B4-BE49-F238E27FC236}">
                <a16:creationId xmlns:a16="http://schemas.microsoft.com/office/drawing/2014/main" id="{D8D87469-D2A6-4C0E-8353-183AE804DB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44" t="10945" r="15275" b="14750"/>
          <a:stretch/>
        </p:blipFill>
        <p:spPr bwMode="auto">
          <a:xfrm>
            <a:off x="6017358" y="2347761"/>
            <a:ext cx="1973702" cy="211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31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VIDEOS INFORMATIVOS</a:t>
            </a:r>
            <a:br>
              <a:rPr lang="es-MX" dirty="0"/>
            </a:br>
            <a:endParaRPr lang="es-MX" dirty="0"/>
          </a:p>
        </p:txBody>
      </p:sp>
      <p:sp>
        <p:nvSpPr>
          <p:cNvPr id="3" name="CuadroTexto 2">
            <a:extLst>
              <a:ext uri="{FF2B5EF4-FFF2-40B4-BE49-F238E27FC236}">
                <a16:creationId xmlns:a16="http://schemas.microsoft.com/office/drawing/2014/main" id="{B3EAEE06-26A3-4626-9107-0E0692C4CBAC}"/>
              </a:ext>
            </a:extLst>
          </p:cNvPr>
          <p:cNvSpPr txBox="1"/>
          <p:nvPr/>
        </p:nvSpPr>
        <p:spPr>
          <a:xfrm>
            <a:off x="1646400" y="5441468"/>
            <a:ext cx="5632174" cy="338554"/>
          </a:xfrm>
          <a:prstGeom prst="rect">
            <a:avLst/>
          </a:prstGeom>
          <a:noFill/>
        </p:spPr>
        <p:txBody>
          <a:bodyPr wrap="square" rtlCol="0">
            <a:spAutoFit/>
          </a:bodyPr>
          <a:lstStyle/>
          <a:p>
            <a:r>
              <a:rPr lang="es-MX" sz="1600" dirty="0">
                <a:hlinkClick r:id="rId2"/>
              </a:rPr>
              <a:t>https://www.youtube.com/watch?v=kpnoc05r3Kk</a:t>
            </a:r>
            <a:endParaRPr lang="es-MX" sz="1600" dirty="0"/>
          </a:p>
        </p:txBody>
      </p:sp>
      <p:pic>
        <p:nvPicPr>
          <p:cNvPr id="5" name="Imagen 4">
            <a:hlinkClick r:id="rId2"/>
            <a:extLst>
              <a:ext uri="{FF2B5EF4-FFF2-40B4-BE49-F238E27FC236}">
                <a16:creationId xmlns:a16="http://schemas.microsoft.com/office/drawing/2014/main" id="{AC7530CB-7E2C-4179-B81C-CD19B5DCA4A1}"/>
              </a:ext>
            </a:extLst>
          </p:cNvPr>
          <p:cNvPicPr>
            <a:picLocks noChangeAspect="1"/>
          </p:cNvPicPr>
          <p:nvPr/>
        </p:nvPicPr>
        <p:blipFill rotWithShape="1">
          <a:blip r:embed="rId3"/>
          <a:srcRect l="3332" t="9851" r="35074" b="18230"/>
          <a:stretch/>
        </p:blipFill>
        <p:spPr>
          <a:xfrm>
            <a:off x="1646400" y="1190165"/>
            <a:ext cx="5632174" cy="3697356"/>
          </a:xfrm>
          <a:prstGeom prst="rect">
            <a:avLst/>
          </a:prstGeom>
        </p:spPr>
      </p:pic>
      <p:sp>
        <p:nvSpPr>
          <p:cNvPr id="6" name="CuadroTexto 5">
            <a:extLst>
              <a:ext uri="{FF2B5EF4-FFF2-40B4-BE49-F238E27FC236}">
                <a16:creationId xmlns:a16="http://schemas.microsoft.com/office/drawing/2014/main" id="{53274D2C-8BB5-3449-B371-29756DF45869}"/>
              </a:ext>
            </a:extLst>
          </p:cNvPr>
          <p:cNvSpPr txBox="1"/>
          <p:nvPr/>
        </p:nvSpPr>
        <p:spPr>
          <a:xfrm>
            <a:off x="1646400" y="5049078"/>
            <a:ext cx="5632174" cy="400110"/>
          </a:xfrm>
          <a:prstGeom prst="rect">
            <a:avLst/>
          </a:prstGeom>
          <a:noFill/>
        </p:spPr>
        <p:txBody>
          <a:bodyPr wrap="square" rtlCol="0">
            <a:spAutoFit/>
          </a:bodyPr>
          <a:lstStyle/>
          <a:p>
            <a:r>
              <a:rPr lang="es-MX" sz="2000" dirty="0"/>
              <a:t>Título: </a:t>
            </a:r>
            <a:r>
              <a:rPr lang="es-MX" sz="2000" b="1" dirty="0">
                <a:solidFill>
                  <a:schemeClr val="bg2">
                    <a:lumMod val="75000"/>
                  </a:schemeClr>
                </a:solidFill>
              </a:rPr>
              <a:t>Sintomas de COVID-19</a:t>
            </a:r>
          </a:p>
        </p:txBody>
      </p:sp>
    </p:spTree>
    <p:extLst>
      <p:ext uri="{BB962C8B-B14F-4D97-AF65-F5344CB8AC3E}">
        <p14:creationId xmlns:p14="http://schemas.microsoft.com/office/powerpoint/2010/main" val="3748490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VIDEOS INFORMATIVOS</a:t>
            </a:r>
            <a:br>
              <a:rPr lang="es-MX" dirty="0"/>
            </a:br>
            <a:endParaRPr lang="es-MX" dirty="0"/>
          </a:p>
        </p:txBody>
      </p:sp>
      <p:sp>
        <p:nvSpPr>
          <p:cNvPr id="3" name="CuadroTexto 2">
            <a:extLst>
              <a:ext uri="{FF2B5EF4-FFF2-40B4-BE49-F238E27FC236}">
                <a16:creationId xmlns:a16="http://schemas.microsoft.com/office/drawing/2014/main" id="{B3EAEE06-26A3-4626-9107-0E0692C4CBAC}"/>
              </a:ext>
            </a:extLst>
          </p:cNvPr>
          <p:cNvSpPr txBox="1"/>
          <p:nvPr/>
        </p:nvSpPr>
        <p:spPr>
          <a:xfrm>
            <a:off x="1542812" y="5675871"/>
            <a:ext cx="6522201" cy="338554"/>
          </a:xfrm>
          <a:prstGeom prst="rect">
            <a:avLst/>
          </a:prstGeom>
          <a:noFill/>
        </p:spPr>
        <p:txBody>
          <a:bodyPr wrap="square" rtlCol="0">
            <a:spAutoFit/>
          </a:bodyPr>
          <a:lstStyle/>
          <a:p>
            <a:r>
              <a:rPr lang="es-MX" sz="1600" dirty="0">
                <a:hlinkClick r:id="rId2"/>
              </a:rPr>
              <a:t>https://www.youtube.com/watch?v=PM9KBQyKHz8</a:t>
            </a:r>
            <a:endParaRPr lang="es-MX" sz="1600" dirty="0"/>
          </a:p>
        </p:txBody>
      </p:sp>
      <p:pic>
        <p:nvPicPr>
          <p:cNvPr id="6" name="Imagen 5">
            <a:hlinkClick r:id="rId2"/>
            <a:extLst>
              <a:ext uri="{FF2B5EF4-FFF2-40B4-BE49-F238E27FC236}">
                <a16:creationId xmlns:a16="http://schemas.microsoft.com/office/drawing/2014/main" id="{2905F346-A441-408E-8658-858596988279}"/>
              </a:ext>
            </a:extLst>
          </p:cNvPr>
          <p:cNvPicPr>
            <a:picLocks noChangeAspect="1"/>
          </p:cNvPicPr>
          <p:nvPr/>
        </p:nvPicPr>
        <p:blipFill>
          <a:blip r:embed="rId3"/>
          <a:stretch>
            <a:fillRect/>
          </a:stretch>
        </p:blipFill>
        <p:spPr>
          <a:xfrm>
            <a:off x="1542812" y="1182129"/>
            <a:ext cx="6058375" cy="3406173"/>
          </a:xfrm>
          <a:prstGeom prst="rect">
            <a:avLst/>
          </a:prstGeom>
        </p:spPr>
      </p:pic>
      <p:sp>
        <p:nvSpPr>
          <p:cNvPr id="5" name="CuadroTexto 4">
            <a:extLst>
              <a:ext uri="{FF2B5EF4-FFF2-40B4-BE49-F238E27FC236}">
                <a16:creationId xmlns:a16="http://schemas.microsoft.com/office/drawing/2014/main" id="{F24420C9-0ACC-9A42-8B4D-01C9AE797DB2}"/>
              </a:ext>
            </a:extLst>
          </p:cNvPr>
          <p:cNvSpPr txBox="1"/>
          <p:nvPr/>
        </p:nvSpPr>
        <p:spPr>
          <a:xfrm>
            <a:off x="1542812" y="4855706"/>
            <a:ext cx="6144198" cy="677108"/>
          </a:xfrm>
          <a:prstGeom prst="rect">
            <a:avLst/>
          </a:prstGeom>
          <a:noFill/>
        </p:spPr>
        <p:txBody>
          <a:bodyPr wrap="square" rtlCol="0">
            <a:spAutoFit/>
          </a:bodyPr>
          <a:lstStyle/>
          <a:p>
            <a:r>
              <a:rPr lang="es-MX" sz="2000" dirty="0"/>
              <a:t>Título: </a:t>
            </a:r>
            <a:r>
              <a:rPr lang="es-MX" b="1" dirty="0">
                <a:solidFill>
                  <a:schemeClr val="bg2">
                    <a:lumMod val="75000"/>
                  </a:schemeClr>
                </a:solidFill>
              </a:rPr>
              <a:t>Cómo identificar los 6 'tipos' de covid-19 que producen diferentes síntomas | BBC Mundo</a:t>
            </a:r>
          </a:p>
        </p:txBody>
      </p:sp>
    </p:spTree>
    <p:extLst>
      <p:ext uri="{BB962C8B-B14F-4D97-AF65-F5344CB8AC3E}">
        <p14:creationId xmlns:p14="http://schemas.microsoft.com/office/powerpoint/2010/main" val="339770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VIDEOS INFORMATIVOS</a:t>
            </a:r>
            <a:br>
              <a:rPr lang="es-MX" dirty="0"/>
            </a:br>
            <a:endParaRPr lang="es-MX" dirty="0"/>
          </a:p>
        </p:txBody>
      </p:sp>
      <p:sp>
        <p:nvSpPr>
          <p:cNvPr id="3" name="CuadroTexto 2">
            <a:extLst>
              <a:ext uri="{FF2B5EF4-FFF2-40B4-BE49-F238E27FC236}">
                <a16:creationId xmlns:a16="http://schemas.microsoft.com/office/drawing/2014/main" id="{B3EAEE06-26A3-4626-9107-0E0692C4CBAC}"/>
              </a:ext>
            </a:extLst>
          </p:cNvPr>
          <p:cNvSpPr txBox="1"/>
          <p:nvPr/>
        </p:nvSpPr>
        <p:spPr>
          <a:xfrm>
            <a:off x="710806" y="5450301"/>
            <a:ext cx="7503362" cy="461665"/>
          </a:xfrm>
          <a:prstGeom prst="rect">
            <a:avLst/>
          </a:prstGeom>
          <a:noFill/>
        </p:spPr>
        <p:txBody>
          <a:bodyPr wrap="square" rtlCol="0">
            <a:spAutoFit/>
          </a:bodyPr>
          <a:lstStyle/>
          <a:p>
            <a:r>
              <a:rPr lang="es-MX" sz="1200" dirty="0"/>
              <a:t>COMUSAV, Conferencia de Prensa Internacional, Celaya, Guanajuato, México, 14 de Enero de 2021 </a:t>
            </a:r>
            <a:r>
              <a:rPr lang="es-MX" sz="1200" dirty="0">
                <a:hlinkClick r:id="rId2"/>
              </a:rPr>
              <a:t>https://www.facebook.com/cjaimer/videos/10222345486280274/?d=n</a:t>
            </a:r>
            <a:endParaRPr lang="es-MX" sz="1200" dirty="0"/>
          </a:p>
        </p:txBody>
      </p:sp>
      <p:pic>
        <p:nvPicPr>
          <p:cNvPr id="5" name="Imagen 4">
            <a:hlinkClick r:id="rId3"/>
            <a:extLst>
              <a:ext uri="{FF2B5EF4-FFF2-40B4-BE49-F238E27FC236}">
                <a16:creationId xmlns:a16="http://schemas.microsoft.com/office/drawing/2014/main" id="{B8F8E57B-30CB-4040-8920-3ABD35971F03}"/>
              </a:ext>
            </a:extLst>
          </p:cNvPr>
          <p:cNvPicPr>
            <a:picLocks noChangeAspect="1"/>
          </p:cNvPicPr>
          <p:nvPr/>
        </p:nvPicPr>
        <p:blipFill rotWithShape="1">
          <a:blip r:embed="rId4"/>
          <a:srcRect l="2029" t="9851" r="33043" b="11011"/>
          <a:stretch/>
        </p:blipFill>
        <p:spPr>
          <a:xfrm>
            <a:off x="1676036" y="1176866"/>
            <a:ext cx="5423690" cy="3716681"/>
          </a:xfrm>
          <a:prstGeom prst="rect">
            <a:avLst/>
          </a:prstGeom>
        </p:spPr>
      </p:pic>
      <p:sp>
        <p:nvSpPr>
          <p:cNvPr id="6" name="CuadroTexto 5">
            <a:extLst>
              <a:ext uri="{FF2B5EF4-FFF2-40B4-BE49-F238E27FC236}">
                <a16:creationId xmlns:a16="http://schemas.microsoft.com/office/drawing/2014/main" id="{50115004-688C-D24B-BC24-08C883949272}"/>
              </a:ext>
            </a:extLst>
          </p:cNvPr>
          <p:cNvSpPr txBox="1"/>
          <p:nvPr/>
        </p:nvSpPr>
        <p:spPr>
          <a:xfrm>
            <a:off x="706141" y="4967393"/>
            <a:ext cx="7731717" cy="400110"/>
          </a:xfrm>
          <a:prstGeom prst="rect">
            <a:avLst/>
          </a:prstGeom>
          <a:noFill/>
        </p:spPr>
        <p:txBody>
          <a:bodyPr wrap="square" rtlCol="0">
            <a:spAutoFit/>
          </a:bodyPr>
          <a:lstStyle/>
          <a:p>
            <a:r>
              <a:rPr lang="es-MX" sz="2000" dirty="0"/>
              <a:t>Título: </a:t>
            </a:r>
            <a:r>
              <a:rPr lang="es-MX" sz="2000" b="1" dirty="0">
                <a:solidFill>
                  <a:schemeClr val="bg2">
                    <a:lumMod val="75000"/>
                  </a:schemeClr>
                </a:solidFill>
              </a:rPr>
              <a:t>Carlo Alberti; </a:t>
            </a:r>
            <a:r>
              <a:rPr lang="es-MX" sz="1600" dirty="0">
                <a:solidFill>
                  <a:schemeClr val="bg2">
                    <a:lumMod val="75000"/>
                  </a:schemeClr>
                </a:solidFill>
              </a:rPr>
              <a:t>C*D*S* Fórmula Magistral para vencer la pandemia</a:t>
            </a:r>
            <a:endParaRPr lang="es-MX" sz="2000" b="1" dirty="0">
              <a:solidFill>
                <a:schemeClr val="bg2">
                  <a:lumMod val="75000"/>
                </a:schemeClr>
              </a:solidFill>
            </a:endParaRPr>
          </a:p>
        </p:txBody>
      </p:sp>
    </p:spTree>
    <p:extLst>
      <p:ext uri="{BB962C8B-B14F-4D97-AF65-F5344CB8AC3E}">
        <p14:creationId xmlns:p14="http://schemas.microsoft.com/office/powerpoint/2010/main" val="1019040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a:xfrm>
            <a:off x="1304225" y="416223"/>
            <a:ext cx="6237011" cy="512995"/>
          </a:xfrm>
        </p:spPr>
        <p:txBody>
          <a:bodyPr>
            <a:normAutofit fontScale="90000"/>
          </a:bodyPr>
          <a:lstStyle/>
          <a:p>
            <a:r>
              <a:rPr lang="es-MX" dirty="0"/>
              <a:t>FUENTES DE CONSULTA</a:t>
            </a:r>
            <a:br>
              <a:rPr lang="es-MX" dirty="0"/>
            </a:br>
            <a:endParaRPr lang="es-MX" dirty="0"/>
          </a:p>
        </p:txBody>
      </p:sp>
      <p:sp>
        <p:nvSpPr>
          <p:cNvPr id="5" name="CuadroTexto 4">
            <a:extLst>
              <a:ext uri="{FF2B5EF4-FFF2-40B4-BE49-F238E27FC236}">
                <a16:creationId xmlns:a16="http://schemas.microsoft.com/office/drawing/2014/main" id="{D6C2F6A3-8F50-458B-A5D1-DC3655428CD2}"/>
              </a:ext>
            </a:extLst>
          </p:cNvPr>
          <p:cNvSpPr txBox="1"/>
          <p:nvPr/>
        </p:nvSpPr>
        <p:spPr>
          <a:xfrm>
            <a:off x="816121" y="1304770"/>
            <a:ext cx="7677964" cy="4536050"/>
          </a:xfrm>
          <a:prstGeom prst="rect">
            <a:avLst/>
          </a:prstGeom>
          <a:noFill/>
        </p:spPr>
        <p:txBody>
          <a:bodyPr wrap="square">
            <a:spAutoFit/>
          </a:bodyPr>
          <a:lstStyle/>
          <a:p>
            <a:pPr marL="457200" indent="-457200">
              <a:lnSpc>
                <a:spcPct val="107000"/>
              </a:lnSpc>
              <a:spcAft>
                <a:spcPts val="800"/>
              </a:spcAft>
            </a:pPr>
            <a:r>
              <a:rPr lang="es-MX" sz="1800" i="1" dirty="0">
                <a:effectLst/>
                <a:latin typeface="Calibri" panose="020F0502020204030204" pitchFamily="34" charset="0"/>
                <a:ea typeface="Calibri" panose="020F0502020204030204" pitchFamily="34" charset="0"/>
                <a:cs typeface="Times New Roman" panose="02020603050405020304" pitchFamily="18" charset="0"/>
              </a:rPr>
              <a:t>BBC NEWS</a:t>
            </a:r>
            <a:r>
              <a:rPr lang="es-MX" sz="1800" dirty="0">
                <a:effectLst/>
                <a:latin typeface="Calibri" panose="020F0502020204030204" pitchFamily="34" charset="0"/>
                <a:ea typeface="Calibri" panose="020F0502020204030204" pitchFamily="34" charset="0"/>
                <a:cs typeface="Times New Roman" panose="02020603050405020304" pitchFamily="18" charset="0"/>
              </a:rPr>
              <a:t>. (20 de Abril de 2020). Recuperado el 13 de Enero de 2021, de https://www.bbc.com/mundo/noticias-52325157</a:t>
            </a:r>
          </a:p>
          <a:p>
            <a:pPr marL="457200" indent="-457200">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Cavaco, J. (13 de Agosto de 2020). </a:t>
            </a:r>
            <a:r>
              <a:rPr lang="es-MX" sz="1800" i="1" dirty="0">
                <a:effectLst/>
                <a:latin typeface="Calibri" panose="020F0502020204030204" pitchFamily="34" charset="0"/>
                <a:ea typeface="Calibri" panose="020F0502020204030204" pitchFamily="34" charset="0"/>
                <a:cs typeface="Times New Roman" panose="02020603050405020304" pitchFamily="18" charset="0"/>
              </a:rPr>
              <a:t>Medical News </a:t>
            </a:r>
            <a:r>
              <a:rPr lang="es-MX" sz="1800" i="1" dirty="0" err="1">
                <a:effectLst/>
                <a:latin typeface="Calibri" panose="020F0502020204030204" pitchFamily="34" charset="0"/>
                <a:ea typeface="Calibri" panose="020F0502020204030204" pitchFamily="34" charset="0"/>
                <a:cs typeface="Times New Roman" panose="02020603050405020304" pitchFamily="18" charset="0"/>
              </a:rPr>
              <a:t>Today</a:t>
            </a:r>
            <a:r>
              <a:rPr lang="es-MX" sz="1800" dirty="0">
                <a:effectLst/>
                <a:latin typeface="Calibri" panose="020F0502020204030204" pitchFamily="34" charset="0"/>
                <a:ea typeface="Calibri" panose="020F0502020204030204" pitchFamily="34" charset="0"/>
                <a:cs typeface="Times New Roman" panose="02020603050405020304" pitchFamily="18" charset="0"/>
              </a:rPr>
              <a:t>. Recuperado el 13 de Enero de 2021, de https://www.medicalnewstoday.com/articles/es/saturacion-de-oxigeno-normal</a:t>
            </a:r>
          </a:p>
          <a:p>
            <a:pPr marL="457200" indent="-457200">
              <a:lnSpc>
                <a:spcPct val="107000"/>
              </a:lnSpc>
              <a:spcAft>
                <a:spcPts val="800"/>
              </a:spcAft>
            </a:pPr>
            <a:r>
              <a:rPr lang="es-MX" sz="1800" dirty="0" err="1">
                <a:effectLst/>
                <a:latin typeface="Calibri" panose="020F0502020204030204" pitchFamily="34" charset="0"/>
                <a:ea typeface="Calibri" panose="020F0502020204030204" pitchFamily="34" charset="0"/>
                <a:cs typeface="Times New Roman" panose="02020603050405020304" pitchFamily="18" charset="0"/>
              </a:rPr>
              <a:t>Chaccour</a:t>
            </a:r>
            <a:r>
              <a:rPr lang="es-MX" sz="1800" dirty="0">
                <a:effectLst/>
                <a:latin typeface="Calibri" panose="020F0502020204030204" pitchFamily="34" charset="0"/>
                <a:ea typeface="Calibri" panose="020F0502020204030204" pitchFamily="34" charset="0"/>
                <a:cs typeface="Times New Roman" panose="02020603050405020304" pitchFamily="18" charset="0"/>
              </a:rPr>
              <a:t>, C. (29 de Mayo de 2020). </a:t>
            </a:r>
            <a:r>
              <a:rPr lang="es-MX" sz="1800" i="1" dirty="0">
                <a:effectLst/>
                <a:latin typeface="Calibri" panose="020F0502020204030204" pitchFamily="34" charset="0"/>
                <a:ea typeface="Calibri" panose="020F0502020204030204" pitchFamily="34" charset="0"/>
                <a:cs typeface="Times New Roman" panose="02020603050405020304" pitchFamily="18" charset="0"/>
              </a:rPr>
              <a:t>Instituto de Salud Global Barcelona</a:t>
            </a:r>
            <a:r>
              <a:rPr lang="es-MX" sz="1800" dirty="0">
                <a:effectLst/>
                <a:latin typeface="Calibri" panose="020F0502020204030204" pitchFamily="34" charset="0"/>
                <a:ea typeface="Calibri" panose="020F0502020204030204" pitchFamily="34" charset="0"/>
                <a:cs typeface="Times New Roman" panose="02020603050405020304" pitchFamily="18" charset="0"/>
              </a:rPr>
              <a:t>. Recuperado el 13 de Enero de 2021, de https://www.isglobal.org/healthisglobal/-/custom-blog-portlet/ivermectin-and-covid-19-how-a-flawed-database-shaped-the-covid-19-response-of-several-latin-american-countries/2877257/0</a:t>
            </a:r>
          </a:p>
          <a:p>
            <a:pPr marL="457200" indent="-457200">
              <a:lnSpc>
                <a:spcPct val="107000"/>
              </a:lnSpc>
              <a:spcAft>
                <a:spcPts val="800"/>
              </a:spcAft>
            </a:pPr>
            <a:r>
              <a:rPr lang="es-MX" sz="1800" i="1" dirty="0">
                <a:effectLst/>
                <a:latin typeface="Calibri" panose="020F0502020204030204" pitchFamily="34" charset="0"/>
                <a:ea typeface="Calibri" panose="020F0502020204030204" pitchFamily="34" charset="0"/>
                <a:cs typeface="Times New Roman" panose="02020603050405020304" pitchFamily="18" charset="0"/>
              </a:rPr>
              <a:t>Organización Panamericana de la Salud</a:t>
            </a:r>
            <a:r>
              <a:rPr lang="es-MX" sz="1800" dirty="0">
                <a:effectLst/>
                <a:latin typeface="Calibri" panose="020F0502020204030204" pitchFamily="34" charset="0"/>
                <a:ea typeface="Calibri" panose="020F0502020204030204" pitchFamily="34" charset="0"/>
                <a:cs typeface="Times New Roman" panose="02020603050405020304" pitchFamily="18" charset="0"/>
              </a:rPr>
              <a:t>. (16 de Julio de 2020). Recuperado el 13 de Enero de 2021, de https://www.paho.org/es/noticias/16-7-2020-combo-que-protege-tu-vida-capacitacion-sobre-covid-19-para-personal-naciones</a:t>
            </a:r>
          </a:p>
        </p:txBody>
      </p:sp>
    </p:spTree>
    <p:extLst>
      <p:ext uri="{BB962C8B-B14F-4D97-AF65-F5344CB8AC3E}">
        <p14:creationId xmlns:p14="http://schemas.microsoft.com/office/powerpoint/2010/main" val="215136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7D5040A-FAAA-46B5-9188-C7004C5DA392}"/>
              </a:ext>
            </a:extLst>
          </p:cNvPr>
          <p:cNvSpPr txBox="1"/>
          <p:nvPr/>
        </p:nvSpPr>
        <p:spPr>
          <a:xfrm>
            <a:off x="325234" y="929218"/>
            <a:ext cx="8659739" cy="375552"/>
          </a:xfrm>
          <a:prstGeom prst="rect">
            <a:avLst/>
          </a:prstGeom>
          <a:noFill/>
        </p:spPr>
        <p:txBody>
          <a:bodyPr wrap="square">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CuadroTexto 7">
            <a:extLst>
              <a:ext uri="{FF2B5EF4-FFF2-40B4-BE49-F238E27FC236}">
                <a16:creationId xmlns:a16="http://schemas.microsoft.com/office/drawing/2014/main" id="{E45F6B40-463D-46DE-AD30-8006A87E547F}"/>
              </a:ext>
            </a:extLst>
          </p:cNvPr>
          <p:cNvSpPr txBox="1"/>
          <p:nvPr/>
        </p:nvSpPr>
        <p:spPr>
          <a:xfrm>
            <a:off x="828260" y="1304770"/>
            <a:ext cx="7255565" cy="2655279"/>
          </a:xfrm>
          <a:prstGeom prst="rect">
            <a:avLst/>
          </a:prstGeom>
          <a:noFill/>
        </p:spPr>
        <p:txBody>
          <a:bodyPr wrap="square">
            <a:spAutoFit/>
          </a:bodyPr>
          <a:lstStyle/>
          <a:p>
            <a:pPr marL="457200" indent="-457200">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Pinilla, O. C. (2014). </a:t>
            </a:r>
            <a:r>
              <a:rPr lang="es-MX" sz="1800" i="1" dirty="0" err="1">
                <a:effectLst/>
                <a:latin typeface="Calibri" panose="020F0502020204030204" pitchFamily="34" charset="0"/>
                <a:ea typeface="Calibri" panose="020F0502020204030204" pitchFamily="34" charset="0"/>
                <a:cs typeface="Times New Roman" panose="02020603050405020304" pitchFamily="18" charset="0"/>
              </a:rPr>
              <a:t>Inhaloterapia</a:t>
            </a:r>
            <a:r>
              <a:rPr lang="es-MX" sz="1800" i="1" dirty="0">
                <a:effectLst/>
                <a:latin typeface="Calibri" panose="020F0502020204030204" pitchFamily="34" charset="0"/>
                <a:ea typeface="Calibri" panose="020F0502020204030204" pitchFamily="34" charset="0"/>
                <a:cs typeface="Times New Roman" panose="02020603050405020304" pitchFamily="18" charset="0"/>
              </a:rPr>
              <a:t> en el manejo de las enfermedades respiratorias.</a:t>
            </a:r>
            <a:r>
              <a:rPr lang="es-MX" sz="1800" dirty="0">
                <a:effectLst/>
                <a:latin typeface="Calibri" panose="020F0502020204030204" pitchFamily="34" charset="0"/>
                <a:ea typeface="Calibri" panose="020F0502020204030204" pitchFamily="34" charset="0"/>
                <a:cs typeface="Times New Roman" panose="02020603050405020304" pitchFamily="18" charset="0"/>
              </a:rPr>
              <a:t> Escuela de Medicina y Ciencias de la Salud. Universidad del Rosario.</a:t>
            </a:r>
          </a:p>
          <a:p>
            <a:pPr marL="457200" indent="-457200">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Ramos, G. (21 de Abril de 2020). </a:t>
            </a:r>
            <a:r>
              <a:rPr lang="es-MX" sz="1800" i="1" dirty="0">
                <a:effectLst/>
                <a:latin typeface="Calibri" panose="020F0502020204030204" pitchFamily="34" charset="0"/>
                <a:ea typeface="Calibri" panose="020F0502020204030204" pitchFamily="34" charset="0"/>
                <a:cs typeface="Times New Roman" panose="02020603050405020304" pitchFamily="18" charset="0"/>
              </a:rPr>
              <a:t>Periódico Bolivia</a:t>
            </a:r>
            <a:r>
              <a:rPr lang="es-MX" sz="1800" dirty="0">
                <a:effectLst/>
                <a:latin typeface="Calibri" panose="020F0502020204030204" pitchFamily="34" charset="0"/>
                <a:ea typeface="Calibri" panose="020F0502020204030204" pitchFamily="34" charset="0"/>
                <a:cs typeface="Times New Roman" panose="02020603050405020304" pitchFamily="18" charset="0"/>
              </a:rPr>
              <a:t>. Obtenido de https://www.periodicobolivia.com.bo/la-evolucion-del-covid-19-sepa-que-le-hace-al-cuerpo-en-cada-uno-de-sus-periodos/</a:t>
            </a:r>
          </a:p>
          <a:p>
            <a:pPr marL="457200" indent="-457200">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Roura, A. M. (29 de Julio de 2020). </a:t>
            </a:r>
            <a:r>
              <a:rPr lang="es-MX" sz="1800" i="1" dirty="0">
                <a:effectLst/>
                <a:latin typeface="Calibri" panose="020F0502020204030204" pitchFamily="34" charset="0"/>
                <a:ea typeface="Calibri" panose="020F0502020204030204" pitchFamily="34" charset="0"/>
                <a:cs typeface="Times New Roman" panose="02020603050405020304" pitchFamily="18" charset="0"/>
              </a:rPr>
              <a:t>BBC NEWS</a:t>
            </a:r>
            <a:r>
              <a:rPr lang="es-MX" sz="1800" dirty="0">
                <a:effectLst/>
                <a:latin typeface="Calibri" panose="020F0502020204030204" pitchFamily="34" charset="0"/>
                <a:ea typeface="Calibri" panose="020F0502020204030204" pitchFamily="34" charset="0"/>
                <a:cs typeface="Times New Roman" panose="02020603050405020304" pitchFamily="18" charset="0"/>
              </a:rPr>
              <a:t>. Obtenido de https://www.bbc.com/mundo/noticias-53581392</a:t>
            </a:r>
          </a:p>
        </p:txBody>
      </p:sp>
      <p:sp>
        <p:nvSpPr>
          <p:cNvPr id="9" name="Título 1">
            <a:extLst>
              <a:ext uri="{FF2B5EF4-FFF2-40B4-BE49-F238E27FC236}">
                <a16:creationId xmlns:a16="http://schemas.microsoft.com/office/drawing/2014/main" id="{5A8FA5F9-A2DA-40FC-98F2-0350D214251A}"/>
              </a:ext>
            </a:extLst>
          </p:cNvPr>
          <p:cNvSpPr>
            <a:spLocks noGrp="1"/>
          </p:cNvSpPr>
          <p:nvPr>
            <p:ph type="ctrTitle"/>
          </p:nvPr>
        </p:nvSpPr>
        <p:spPr>
          <a:xfrm>
            <a:off x="1304225" y="416223"/>
            <a:ext cx="6237011" cy="512995"/>
          </a:xfrm>
        </p:spPr>
        <p:txBody>
          <a:bodyPr>
            <a:normAutofit fontScale="90000"/>
          </a:bodyPr>
          <a:lstStyle/>
          <a:p>
            <a:r>
              <a:rPr lang="es-MX" dirty="0"/>
              <a:t>FUENTES DE CONSULTA</a:t>
            </a:r>
            <a:br>
              <a:rPr lang="es-MX" dirty="0"/>
            </a:br>
            <a:endParaRPr lang="es-MX" dirty="0"/>
          </a:p>
        </p:txBody>
      </p:sp>
    </p:spTree>
    <p:extLst>
      <p:ext uri="{BB962C8B-B14F-4D97-AF65-F5344CB8AC3E}">
        <p14:creationId xmlns:p14="http://schemas.microsoft.com/office/powerpoint/2010/main" val="414339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EAEE06-26A3-4626-9107-0E0692C4CBAC}"/>
              </a:ext>
            </a:extLst>
          </p:cNvPr>
          <p:cNvSpPr txBox="1"/>
          <p:nvPr/>
        </p:nvSpPr>
        <p:spPr>
          <a:xfrm>
            <a:off x="265043" y="2207270"/>
            <a:ext cx="8613913" cy="3508653"/>
          </a:xfrm>
          <a:prstGeom prst="rect">
            <a:avLst/>
          </a:prstGeom>
          <a:noFill/>
        </p:spPr>
        <p:txBody>
          <a:bodyPr wrap="square" rtlCol="0">
            <a:spAutoFit/>
          </a:bodyPr>
          <a:lstStyle/>
          <a:p>
            <a:r>
              <a:rPr lang="es-MX" sz="2400" dirty="0"/>
              <a:t>Si inicia con un ligero catarro, tos, dolor de garganta, dolor de cabeza, dolor de ojos, dolor de cuerpo, fiebre, fatiga, pierde el sentido del gusto y/o el olfato, diarreas, dificultad respiratoria, neumonía.  </a:t>
            </a:r>
            <a:r>
              <a:rPr lang="es-MX" dirty="0"/>
              <a:t>Por favor </a:t>
            </a:r>
            <a:r>
              <a:rPr lang="es-MX" b="1" dirty="0"/>
              <a:t>NO SUBESTIME ESTOS SÍNTOMAS</a:t>
            </a:r>
            <a:r>
              <a:rPr lang="es-MX" dirty="0"/>
              <a:t>, consulte a un médico.  </a:t>
            </a:r>
          </a:p>
          <a:p>
            <a:endParaRPr lang="es-MX" dirty="0"/>
          </a:p>
          <a:p>
            <a:r>
              <a:rPr lang="es-MX" dirty="0"/>
              <a:t>Recuerde que si se DETECTA A TIEMPO, el tratamiento tiene mejor efecto en su organismo. </a:t>
            </a:r>
          </a:p>
          <a:p>
            <a:endParaRPr lang="es-MX" dirty="0"/>
          </a:p>
          <a:p>
            <a:r>
              <a:rPr lang="es-MX" dirty="0"/>
              <a:t>Además de la RESPONSABILIDAD que implica </a:t>
            </a:r>
            <a:r>
              <a:rPr lang="es-MX" b="1" dirty="0"/>
              <a:t>CUIDARSE Y RESGUARDARSE </a:t>
            </a:r>
            <a:r>
              <a:rPr lang="es-MX" dirty="0"/>
              <a:t>para evitar contagiar a otras personas. </a:t>
            </a:r>
          </a:p>
        </p:txBody>
      </p:sp>
      <p:pic>
        <p:nvPicPr>
          <p:cNvPr id="9" name="Imagen 8">
            <a:extLst>
              <a:ext uri="{FF2B5EF4-FFF2-40B4-BE49-F238E27FC236}">
                <a16:creationId xmlns:a16="http://schemas.microsoft.com/office/drawing/2014/main" id="{8E05FF3E-117B-4F56-AF02-9345DD693BAA}"/>
              </a:ext>
            </a:extLst>
          </p:cNvPr>
          <p:cNvPicPr>
            <a:picLocks noChangeAspect="1"/>
          </p:cNvPicPr>
          <p:nvPr/>
        </p:nvPicPr>
        <p:blipFill rotWithShape="1">
          <a:blip r:embed="rId2"/>
          <a:srcRect l="53478" t="37692" r="4203" b="37046"/>
          <a:stretch/>
        </p:blipFill>
        <p:spPr>
          <a:xfrm>
            <a:off x="1686530" y="270449"/>
            <a:ext cx="6104234" cy="2048681"/>
          </a:xfrm>
          <a:prstGeom prst="rect">
            <a:avLst/>
          </a:prstGeom>
        </p:spPr>
      </p:pic>
    </p:spTree>
    <p:extLst>
      <p:ext uri="{BB962C8B-B14F-4D97-AF65-F5344CB8AC3E}">
        <p14:creationId xmlns:p14="http://schemas.microsoft.com/office/powerpoint/2010/main" val="58766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ESTUDIOS A REALIZARSE</a:t>
            </a:r>
          </a:p>
        </p:txBody>
      </p:sp>
      <p:pic>
        <p:nvPicPr>
          <p:cNvPr id="1026" name="Picture 2" descr="Radiografías de tórax para detectar la COVID-19">
            <a:extLst>
              <a:ext uri="{FF2B5EF4-FFF2-40B4-BE49-F238E27FC236}">
                <a16:creationId xmlns:a16="http://schemas.microsoft.com/office/drawing/2014/main" id="{36DF2634-6564-465C-9FDF-E8E61DE601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389"/>
          <a:stretch/>
        </p:blipFill>
        <p:spPr bwMode="auto">
          <a:xfrm>
            <a:off x="2986643" y="1668573"/>
            <a:ext cx="3162366" cy="204562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C574952-31F6-4216-AAD5-D7A1E90E1353}"/>
              </a:ext>
            </a:extLst>
          </p:cNvPr>
          <p:cNvSpPr txBox="1"/>
          <p:nvPr/>
        </p:nvSpPr>
        <p:spPr>
          <a:xfrm>
            <a:off x="2661169" y="1193212"/>
            <a:ext cx="3813314" cy="369332"/>
          </a:xfrm>
          <a:prstGeom prst="rect">
            <a:avLst/>
          </a:prstGeom>
          <a:noFill/>
        </p:spPr>
        <p:txBody>
          <a:bodyPr wrap="square" rtlCol="0">
            <a:spAutoFit/>
          </a:bodyPr>
          <a:lstStyle/>
          <a:p>
            <a:pPr algn="ctr"/>
            <a:r>
              <a:rPr lang="es-MX" b="1" dirty="0"/>
              <a:t>RADIOGRAFIA TELE DE TORAX</a:t>
            </a:r>
          </a:p>
        </p:txBody>
      </p:sp>
      <p:pic>
        <p:nvPicPr>
          <p:cNvPr id="6" name="Imagen 5">
            <a:extLst>
              <a:ext uri="{FF2B5EF4-FFF2-40B4-BE49-F238E27FC236}">
                <a16:creationId xmlns:a16="http://schemas.microsoft.com/office/drawing/2014/main" id="{E5C56690-8A22-4A0F-A4F3-B435CC0248F3}"/>
              </a:ext>
            </a:extLst>
          </p:cNvPr>
          <p:cNvPicPr>
            <a:picLocks noChangeAspect="1"/>
          </p:cNvPicPr>
          <p:nvPr/>
        </p:nvPicPr>
        <p:blipFill rotWithShape="1">
          <a:blip r:embed="rId3"/>
          <a:srcRect t="16667" b="60916"/>
          <a:stretch/>
        </p:blipFill>
        <p:spPr>
          <a:xfrm>
            <a:off x="1485794" y="4462881"/>
            <a:ext cx="6378823" cy="1659623"/>
          </a:xfrm>
          <a:prstGeom prst="rect">
            <a:avLst/>
          </a:prstGeom>
        </p:spPr>
      </p:pic>
      <p:sp>
        <p:nvSpPr>
          <p:cNvPr id="11" name="CuadroTexto 10">
            <a:extLst>
              <a:ext uri="{FF2B5EF4-FFF2-40B4-BE49-F238E27FC236}">
                <a16:creationId xmlns:a16="http://schemas.microsoft.com/office/drawing/2014/main" id="{057FB1F6-660D-4610-991B-2AB968B3AC9F}"/>
              </a:ext>
            </a:extLst>
          </p:cNvPr>
          <p:cNvSpPr txBox="1"/>
          <p:nvPr/>
        </p:nvSpPr>
        <p:spPr>
          <a:xfrm>
            <a:off x="1232396" y="3914911"/>
            <a:ext cx="6885617" cy="369332"/>
          </a:xfrm>
          <a:prstGeom prst="rect">
            <a:avLst/>
          </a:prstGeom>
          <a:noFill/>
        </p:spPr>
        <p:txBody>
          <a:bodyPr wrap="square" rtlCol="0">
            <a:spAutoFit/>
          </a:bodyPr>
          <a:lstStyle/>
          <a:p>
            <a:pPr algn="ctr"/>
            <a:r>
              <a:rPr lang="es-MX" b="1" dirty="0"/>
              <a:t>PRUEBAS DE LABORATORIO QUE PUEDEN SOLICITARSE </a:t>
            </a:r>
          </a:p>
        </p:txBody>
      </p:sp>
    </p:spTree>
    <p:extLst>
      <p:ext uri="{BB962C8B-B14F-4D97-AF65-F5344CB8AC3E}">
        <p14:creationId xmlns:p14="http://schemas.microsoft.com/office/powerpoint/2010/main" val="298461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DIAGNÓSTICO</a:t>
            </a:r>
          </a:p>
        </p:txBody>
      </p:sp>
      <p:sp>
        <p:nvSpPr>
          <p:cNvPr id="4" name="CuadroTexto 3">
            <a:extLst>
              <a:ext uri="{FF2B5EF4-FFF2-40B4-BE49-F238E27FC236}">
                <a16:creationId xmlns:a16="http://schemas.microsoft.com/office/drawing/2014/main" id="{3C574952-31F6-4216-AAD5-D7A1E90E1353}"/>
              </a:ext>
            </a:extLst>
          </p:cNvPr>
          <p:cNvSpPr txBox="1"/>
          <p:nvPr/>
        </p:nvSpPr>
        <p:spPr>
          <a:xfrm>
            <a:off x="598219" y="765485"/>
            <a:ext cx="7728535" cy="1600438"/>
          </a:xfrm>
          <a:prstGeom prst="rect">
            <a:avLst/>
          </a:prstGeom>
          <a:noFill/>
        </p:spPr>
        <p:txBody>
          <a:bodyPr wrap="square" rtlCol="0">
            <a:spAutoFit/>
          </a:bodyPr>
          <a:lstStyle/>
          <a:p>
            <a:pPr algn="ctr"/>
            <a:endParaRPr lang="es-MX" b="1" dirty="0"/>
          </a:p>
          <a:p>
            <a:r>
              <a:rPr lang="es-MX" sz="2000" dirty="0">
                <a:latin typeface="+mj-lt"/>
              </a:rPr>
              <a:t>En caso de resultar positivo en la prueba COVID, puede caer en alguno de los </a:t>
            </a:r>
            <a:r>
              <a:rPr lang="es-MX" sz="2000" b="1" dirty="0">
                <a:latin typeface="+mj-lt"/>
              </a:rPr>
              <a:t>6 grupos diferentes de síntomas COVID-19</a:t>
            </a:r>
            <a:r>
              <a:rPr lang="es-MX" sz="2000" dirty="0">
                <a:latin typeface="+mj-lt"/>
              </a:rPr>
              <a:t> según investigaciones de la </a:t>
            </a:r>
            <a:r>
              <a:rPr lang="es-MX" sz="2000" i="0" dirty="0">
                <a:solidFill>
                  <a:srgbClr val="3F3F42"/>
                </a:solidFill>
                <a:effectLst/>
                <a:latin typeface="+mj-lt"/>
              </a:rPr>
              <a:t>Universidad King´s College de Londres (BBC, 2020)</a:t>
            </a:r>
            <a:endParaRPr lang="es-MX" sz="2000" dirty="0">
              <a:latin typeface="+mj-lt"/>
            </a:endParaRPr>
          </a:p>
        </p:txBody>
      </p:sp>
      <p:sp>
        <p:nvSpPr>
          <p:cNvPr id="3" name="CuadroTexto 2">
            <a:extLst>
              <a:ext uri="{FF2B5EF4-FFF2-40B4-BE49-F238E27FC236}">
                <a16:creationId xmlns:a16="http://schemas.microsoft.com/office/drawing/2014/main" id="{BD08E6BB-820A-4DB4-8D99-9F5CB694891A}"/>
              </a:ext>
            </a:extLst>
          </p:cNvPr>
          <p:cNvSpPr txBox="1"/>
          <p:nvPr/>
        </p:nvSpPr>
        <p:spPr>
          <a:xfrm>
            <a:off x="598219" y="2491327"/>
            <a:ext cx="2158091" cy="2308324"/>
          </a:xfrm>
          <a:prstGeom prst="rect">
            <a:avLst/>
          </a:prstGeom>
          <a:noFill/>
        </p:spPr>
        <p:txBody>
          <a:bodyPr wrap="none" rtlCol="0">
            <a:spAutoFit/>
          </a:bodyPr>
          <a:lstStyle/>
          <a:p>
            <a:pPr algn="ctr"/>
            <a:r>
              <a:rPr lang="es-MX" b="1" dirty="0"/>
              <a:t>GRUPO 1</a:t>
            </a:r>
          </a:p>
          <a:p>
            <a:endParaRPr lang="es-MX" dirty="0"/>
          </a:p>
          <a:p>
            <a:r>
              <a:rPr lang="es-MX" dirty="0"/>
              <a:t>Dolor de cabeza</a:t>
            </a:r>
          </a:p>
          <a:p>
            <a:r>
              <a:rPr lang="es-MX" dirty="0"/>
              <a:t>Pérdida del olfato</a:t>
            </a:r>
          </a:p>
          <a:p>
            <a:r>
              <a:rPr lang="es-MX" dirty="0"/>
              <a:t>Dolor muscular</a:t>
            </a:r>
          </a:p>
          <a:p>
            <a:r>
              <a:rPr lang="es-MX" dirty="0"/>
              <a:t>Tos</a:t>
            </a:r>
          </a:p>
          <a:p>
            <a:r>
              <a:rPr lang="es-MX" dirty="0"/>
              <a:t>Dolor de garganta</a:t>
            </a:r>
          </a:p>
          <a:p>
            <a:r>
              <a:rPr lang="es-MX" dirty="0"/>
              <a:t>Dolor de pecho</a:t>
            </a:r>
          </a:p>
        </p:txBody>
      </p:sp>
      <p:sp>
        <p:nvSpPr>
          <p:cNvPr id="8" name="CuadroTexto 7">
            <a:extLst>
              <a:ext uri="{FF2B5EF4-FFF2-40B4-BE49-F238E27FC236}">
                <a16:creationId xmlns:a16="http://schemas.microsoft.com/office/drawing/2014/main" id="{F44C5D24-CF16-4A73-ACB7-7AFF4E87F4CC}"/>
              </a:ext>
            </a:extLst>
          </p:cNvPr>
          <p:cNvSpPr txBox="1"/>
          <p:nvPr/>
        </p:nvSpPr>
        <p:spPr>
          <a:xfrm>
            <a:off x="3215796" y="2460549"/>
            <a:ext cx="2335255" cy="2862322"/>
          </a:xfrm>
          <a:prstGeom prst="rect">
            <a:avLst/>
          </a:prstGeom>
          <a:noFill/>
        </p:spPr>
        <p:txBody>
          <a:bodyPr wrap="none" rtlCol="0">
            <a:spAutoFit/>
          </a:bodyPr>
          <a:lstStyle/>
          <a:p>
            <a:pPr algn="ctr"/>
            <a:r>
              <a:rPr lang="es-MX" b="1" dirty="0"/>
              <a:t>GRUPO 2</a:t>
            </a:r>
          </a:p>
          <a:p>
            <a:endParaRPr lang="es-MX" dirty="0"/>
          </a:p>
          <a:p>
            <a:r>
              <a:rPr lang="es-MX" dirty="0"/>
              <a:t>Dolor de cabeza</a:t>
            </a:r>
          </a:p>
          <a:p>
            <a:r>
              <a:rPr lang="es-MX" dirty="0"/>
              <a:t>Pérdida del olfato</a:t>
            </a:r>
          </a:p>
          <a:p>
            <a:r>
              <a:rPr lang="es-MX" dirty="0"/>
              <a:t>Pérdida de apetito</a:t>
            </a:r>
          </a:p>
          <a:p>
            <a:r>
              <a:rPr lang="es-MX" dirty="0"/>
              <a:t>SIN Dolor muscular</a:t>
            </a:r>
          </a:p>
          <a:p>
            <a:r>
              <a:rPr lang="es-MX" dirty="0"/>
              <a:t>Tos</a:t>
            </a:r>
          </a:p>
          <a:p>
            <a:r>
              <a:rPr lang="es-MX" dirty="0"/>
              <a:t>Dolor de garganta</a:t>
            </a:r>
          </a:p>
          <a:p>
            <a:r>
              <a:rPr lang="es-MX" dirty="0"/>
              <a:t>Fiebre</a:t>
            </a:r>
          </a:p>
          <a:p>
            <a:r>
              <a:rPr lang="es-MX" dirty="0"/>
              <a:t>Ronquera</a:t>
            </a:r>
          </a:p>
        </p:txBody>
      </p:sp>
      <p:sp>
        <p:nvSpPr>
          <p:cNvPr id="9" name="CuadroTexto 8">
            <a:extLst>
              <a:ext uri="{FF2B5EF4-FFF2-40B4-BE49-F238E27FC236}">
                <a16:creationId xmlns:a16="http://schemas.microsoft.com/office/drawing/2014/main" id="{8C9009CF-1977-4940-9173-BE830F18EDDA}"/>
              </a:ext>
            </a:extLst>
          </p:cNvPr>
          <p:cNvSpPr txBox="1"/>
          <p:nvPr/>
        </p:nvSpPr>
        <p:spPr>
          <a:xfrm>
            <a:off x="6010537" y="2491327"/>
            <a:ext cx="2209451" cy="2585323"/>
          </a:xfrm>
          <a:prstGeom prst="rect">
            <a:avLst/>
          </a:prstGeom>
          <a:noFill/>
        </p:spPr>
        <p:txBody>
          <a:bodyPr wrap="none" rtlCol="0">
            <a:spAutoFit/>
          </a:bodyPr>
          <a:lstStyle/>
          <a:p>
            <a:pPr algn="ctr"/>
            <a:r>
              <a:rPr lang="es-MX" b="1" dirty="0"/>
              <a:t>GRUPO 3</a:t>
            </a:r>
          </a:p>
          <a:p>
            <a:endParaRPr lang="es-MX" dirty="0"/>
          </a:p>
          <a:p>
            <a:r>
              <a:rPr lang="es-MX" dirty="0"/>
              <a:t>Dolor de cabeza</a:t>
            </a:r>
          </a:p>
          <a:p>
            <a:r>
              <a:rPr lang="es-MX" dirty="0"/>
              <a:t>Pérdida del olfato</a:t>
            </a:r>
          </a:p>
          <a:p>
            <a:r>
              <a:rPr lang="es-MX" dirty="0"/>
              <a:t>Pérdida de apetito</a:t>
            </a:r>
          </a:p>
          <a:p>
            <a:r>
              <a:rPr lang="es-MX" dirty="0"/>
              <a:t>Diarrea</a:t>
            </a:r>
          </a:p>
          <a:p>
            <a:r>
              <a:rPr lang="es-MX" dirty="0"/>
              <a:t>SIN Tos</a:t>
            </a:r>
          </a:p>
          <a:p>
            <a:r>
              <a:rPr lang="es-MX" dirty="0"/>
              <a:t>Dolor de garganta</a:t>
            </a:r>
          </a:p>
          <a:p>
            <a:r>
              <a:rPr lang="es-MX" dirty="0"/>
              <a:t>Dolor de pecho</a:t>
            </a:r>
          </a:p>
        </p:txBody>
      </p:sp>
      <p:sp>
        <p:nvSpPr>
          <p:cNvPr id="5" name="Cerrar llave 4">
            <a:extLst>
              <a:ext uri="{FF2B5EF4-FFF2-40B4-BE49-F238E27FC236}">
                <a16:creationId xmlns:a16="http://schemas.microsoft.com/office/drawing/2014/main" id="{C0F71572-C102-4971-8623-83679CDFD1EA}"/>
              </a:ext>
            </a:extLst>
          </p:cNvPr>
          <p:cNvSpPr/>
          <p:nvPr/>
        </p:nvSpPr>
        <p:spPr>
          <a:xfrm rot="5400000">
            <a:off x="4238575" y="1782229"/>
            <a:ext cx="447821" cy="733209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6" name="CuadroTexto 5">
            <a:extLst>
              <a:ext uri="{FF2B5EF4-FFF2-40B4-BE49-F238E27FC236}">
                <a16:creationId xmlns:a16="http://schemas.microsoft.com/office/drawing/2014/main" id="{8DA93D3C-231E-4695-9B45-71A9D6BD2E5A}"/>
              </a:ext>
            </a:extLst>
          </p:cNvPr>
          <p:cNvSpPr txBox="1"/>
          <p:nvPr/>
        </p:nvSpPr>
        <p:spPr>
          <a:xfrm>
            <a:off x="3360001" y="5672186"/>
            <a:ext cx="2423997" cy="461665"/>
          </a:xfrm>
          <a:prstGeom prst="rect">
            <a:avLst/>
          </a:prstGeom>
          <a:noFill/>
        </p:spPr>
        <p:txBody>
          <a:bodyPr wrap="none" rtlCol="0">
            <a:spAutoFit/>
          </a:bodyPr>
          <a:lstStyle/>
          <a:p>
            <a:r>
              <a:rPr lang="es-MX" sz="2400" b="1" dirty="0"/>
              <a:t>Síntomas leves</a:t>
            </a:r>
          </a:p>
        </p:txBody>
      </p:sp>
    </p:spTree>
    <p:extLst>
      <p:ext uri="{BB962C8B-B14F-4D97-AF65-F5344CB8AC3E}">
        <p14:creationId xmlns:p14="http://schemas.microsoft.com/office/powerpoint/2010/main" val="395287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DIAGNÓSTICO</a:t>
            </a:r>
          </a:p>
        </p:txBody>
      </p:sp>
      <p:sp>
        <p:nvSpPr>
          <p:cNvPr id="3" name="CuadroTexto 2">
            <a:extLst>
              <a:ext uri="{FF2B5EF4-FFF2-40B4-BE49-F238E27FC236}">
                <a16:creationId xmlns:a16="http://schemas.microsoft.com/office/drawing/2014/main" id="{BD08E6BB-820A-4DB4-8D99-9F5CB694891A}"/>
              </a:ext>
            </a:extLst>
          </p:cNvPr>
          <p:cNvSpPr txBox="1"/>
          <p:nvPr/>
        </p:nvSpPr>
        <p:spPr>
          <a:xfrm>
            <a:off x="561528" y="2102311"/>
            <a:ext cx="2125454" cy="2862322"/>
          </a:xfrm>
          <a:prstGeom prst="rect">
            <a:avLst/>
          </a:prstGeom>
          <a:noFill/>
        </p:spPr>
        <p:txBody>
          <a:bodyPr wrap="none" rtlCol="0">
            <a:spAutoFit/>
          </a:bodyPr>
          <a:lstStyle/>
          <a:p>
            <a:pPr algn="ctr"/>
            <a:r>
              <a:rPr lang="es-MX" b="1" dirty="0"/>
              <a:t>GRUPO 4</a:t>
            </a:r>
          </a:p>
          <a:p>
            <a:pPr algn="ctr"/>
            <a:r>
              <a:rPr lang="es-MX" b="1" dirty="0"/>
              <a:t>NIVEL SEVERO 1</a:t>
            </a:r>
          </a:p>
          <a:p>
            <a:endParaRPr lang="es-MX" dirty="0"/>
          </a:p>
          <a:p>
            <a:r>
              <a:rPr lang="es-MX" dirty="0"/>
              <a:t>Dolor de cabeza</a:t>
            </a:r>
          </a:p>
          <a:p>
            <a:r>
              <a:rPr lang="es-MX" dirty="0"/>
              <a:t>Pérdida del olfato</a:t>
            </a:r>
          </a:p>
          <a:p>
            <a:r>
              <a:rPr lang="es-MX" dirty="0"/>
              <a:t>Tos</a:t>
            </a:r>
          </a:p>
          <a:p>
            <a:r>
              <a:rPr lang="es-MX" dirty="0"/>
              <a:t>Fiebre</a:t>
            </a:r>
          </a:p>
          <a:p>
            <a:r>
              <a:rPr lang="es-MX" dirty="0"/>
              <a:t>Ronquera</a:t>
            </a:r>
          </a:p>
          <a:p>
            <a:r>
              <a:rPr lang="es-MX" dirty="0"/>
              <a:t>Dolor de pecho</a:t>
            </a:r>
          </a:p>
          <a:p>
            <a:r>
              <a:rPr lang="es-MX" b="1" dirty="0"/>
              <a:t>Fatiga</a:t>
            </a:r>
          </a:p>
        </p:txBody>
      </p:sp>
      <p:sp>
        <p:nvSpPr>
          <p:cNvPr id="8" name="CuadroTexto 7">
            <a:extLst>
              <a:ext uri="{FF2B5EF4-FFF2-40B4-BE49-F238E27FC236}">
                <a16:creationId xmlns:a16="http://schemas.microsoft.com/office/drawing/2014/main" id="{F44C5D24-CF16-4A73-ACB7-7AFF4E87F4CC}"/>
              </a:ext>
            </a:extLst>
          </p:cNvPr>
          <p:cNvSpPr txBox="1"/>
          <p:nvPr/>
        </p:nvSpPr>
        <p:spPr>
          <a:xfrm>
            <a:off x="2686982" y="2086867"/>
            <a:ext cx="2653290" cy="3416320"/>
          </a:xfrm>
          <a:prstGeom prst="rect">
            <a:avLst/>
          </a:prstGeom>
          <a:noFill/>
        </p:spPr>
        <p:txBody>
          <a:bodyPr wrap="none" rtlCol="0">
            <a:spAutoFit/>
          </a:bodyPr>
          <a:lstStyle/>
          <a:p>
            <a:pPr algn="ctr"/>
            <a:r>
              <a:rPr lang="es-MX" b="1" dirty="0"/>
              <a:t>GRUPO 5</a:t>
            </a:r>
          </a:p>
          <a:p>
            <a:pPr algn="ctr"/>
            <a:r>
              <a:rPr lang="es-MX" b="1" dirty="0"/>
              <a:t>NIVEL SEVERO 2</a:t>
            </a:r>
          </a:p>
          <a:p>
            <a:endParaRPr lang="es-MX" dirty="0"/>
          </a:p>
          <a:p>
            <a:r>
              <a:rPr lang="es-MX" dirty="0"/>
              <a:t>Dolor de cabeza</a:t>
            </a:r>
          </a:p>
          <a:p>
            <a:r>
              <a:rPr lang="es-MX" dirty="0"/>
              <a:t>Pérdida del olfato</a:t>
            </a:r>
          </a:p>
          <a:p>
            <a:r>
              <a:rPr lang="es-MX" dirty="0"/>
              <a:t>Tos</a:t>
            </a:r>
          </a:p>
          <a:p>
            <a:r>
              <a:rPr lang="es-MX" dirty="0"/>
              <a:t>Fiebre</a:t>
            </a:r>
          </a:p>
          <a:p>
            <a:r>
              <a:rPr lang="es-MX" dirty="0"/>
              <a:t>Ronquera</a:t>
            </a:r>
          </a:p>
          <a:p>
            <a:r>
              <a:rPr lang="es-MX" dirty="0"/>
              <a:t>Dolor de pecho</a:t>
            </a:r>
          </a:p>
          <a:p>
            <a:r>
              <a:rPr lang="es-MX" b="1" dirty="0"/>
              <a:t>Fatiga </a:t>
            </a:r>
          </a:p>
          <a:p>
            <a:r>
              <a:rPr lang="es-MX" b="1" dirty="0"/>
              <a:t>Confusión</a:t>
            </a:r>
          </a:p>
          <a:p>
            <a:r>
              <a:rPr lang="es-MX" b="1" dirty="0"/>
              <a:t>Dolor muscular agudo</a:t>
            </a:r>
          </a:p>
        </p:txBody>
      </p:sp>
      <p:sp>
        <p:nvSpPr>
          <p:cNvPr id="9" name="CuadroTexto 8">
            <a:extLst>
              <a:ext uri="{FF2B5EF4-FFF2-40B4-BE49-F238E27FC236}">
                <a16:creationId xmlns:a16="http://schemas.microsoft.com/office/drawing/2014/main" id="{8C9009CF-1977-4940-9173-BE830F18EDDA}"/>
              </a:ext>
            </a:extLst>
          </p:cNvPr>
          <p:cNvSpPr txBox="1"/>
          <p:nvPr/>
        </p:nvSpPr>
        <p:spPr>
          <a:xfrm>
            <a:off x="5544881" y="2086867"/>
            <a:ext cx="2809680" cy="3970318"/>
          </a:xfrm>
          <a:prstGeom prst="rect">
            <a:avLst/>
          </a:prstGeom>
          <a:noFill/>
        </p:spPr>
        <p:txBody>
          <a:bodyPr wrap="none" rtlCol="0">
            <a:spAutoFit/>
          </a:bodyPr>
          <a:lstStyle/>
          <a:p>
            <a:pPr algn="ctr"/>
            <a:r>
              <a:rPr lang="es-MX" b="1" dirty="0"/>
              <a:t>GRUPO 6</a:t>
            </a:r>
          </a:p>
          <a:p>
            <a:pPr algn="ctr"/>
            <a:r>
              <a:rPr lang="es-MX" b="1" dirty="0"/>
              <a:t>NIVEL SEVERO 3</a:t>
            </a:r>
          </a:p>
          <a:p>
            <a:endParaRPr lang="es-MX" dirty="0"/>
          </a:p>
          <a:p>
            <a:r>
              <a:rPr lang="es-MX" dirty="0"/>
              <a:t>Dolor de cabeza</a:t>
            </a:r>
          </a:p>
          <a:p>
            <a:r>
              <a:rPr lang="es-MX" dirty="0"/>
              <a:t>Pérdida del olfato</a:t>
            </a:r>
          </a:p>
          <a:p>
            <a:r>
              <a:rPr lang="es-MX" dirty="0"/>
              <a:t>Tos</a:t>
            </a:r>
          </a:p>
          <a:p>
            <a:r>
              <a:rPr lang="es-MX" dirty="0"/>
              <a:t>Fiebre</a:t>
            </a:r>
          </a:p>
          <a:p>
            <a:r>
              <a:rPr lang="es-MX" dirty="0"/>
              <a:t>Ronquera</a:t>
            </a:r>
          </a:p>
          <a:p>
            <a:r>
              <a:rPr lang="es-MX" dirty="0"/>
              <a:t>Dolor de pecho</a:t>
            </a:r>
          </a:p>
          <a:p>
            <a:r>
              <a:rPr lang="es-MX" dirty="0"/>
              <a:t>Fatiga</a:t>
            </a:r>
          </a:p>
          <a:p>
            <a:r>
              <a:rPr lang="es-MX" dirty="0"/>
              <a:t>Confusión</a:t>
            </a:r>
          </a:p>
          <a:p>
            <a:r>
              <a:rPr lang="es-MX" dirty="0"/>
              <a:t>Dolor muscular agudo</a:t>
            </a:r>
          </a:p>
          <a:p>
            <a:r>
              <a:rPr lang="es-MX" dirty="0"/>
              <a:t>Diarrea</a:t>
            </a:r>
          </a:p>
          <a:p>
            <a:r>
              <a:rPr lang="es-MX" b="1" dirty="0"/>
              <a:t>Dificultad para respirar</a:t>
            </a:r>
          </a:p>
        </p:txBody>
      </p:sp>
      <p:sp>
        <p:nvSpPr>
          <p:cNvPr id="5" name="Cerrar llave 4">
            <a:extLst>
              <a:ext uri="{FF2B5EF4-FFF2-40B4-BE49-F238E27FC236}">
                <a16:creationId xmlns:a16="http://schemas.microsoft.com/office/drawing/2014/main" id="{C0F71572-C102-4971-8623-83679CDFD1EA}"/>
              </a:ext>
            </a:extLst>
          </p:cNvPr>
          <p:cNvSpPr/>
          <p:nvPr/>
        </p:nvSpPr>
        <p:spPr>
          <a:xfrm rot="16200000">
            <a:off x="4253737" y="-1905099"/>
            <a:ext cx="461665" cy="7792282"/>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6" name="CuadroTexto 5">
            <a:extLst>
              <a:ext uri="{FF2B5EF4-FFF2-40B4-BE49-F238E27FC236}">
                <a16:creationId xmlns:a16="http://schemas.microsoft.com/office/drawing/2014/main" id="{8DA93D3C-231E-4695-9B45-71A9D6BD2E5A}"/>
              </a:ext>
            </a:extLst>
          </p:cNvPr>
          <p:cNvSpPr txBox="1"/>
          <p:nvPr/>
        </p:nvSpPr>
        <p:spPr>
          <a:xfrm>
            <a:off x="3146959" y="1377307"/>
            <a:ext cx="2675220" cy="461665"/>
          </a:xfrm>
          <a:prstGeom prst="rect">
            <a:avLst/>
          </a:prstGeom>
          <a:noFill/>
        </p:spPr>
        <p:txBody>
          <a:bodyPr wrap="none" rtlCol="0">
            <a:spAutoFit/>
          </a:bodyPr>
          <a:lstStyle/>
          <a:p>
            <a:r>
              <a:rPr lang="es-MX" sz="2400" b="1" dirty="0"/>
              <a:t>Síntomas Graves</a:t>
            </a:r>
          </a:p>
        </p:txBody>
      </p:sp>
      <p:sp>
        <p:nvSpPr>
          <p:cNvPr id="10" name="Globo: flecha hacia abajo 9">
            <a:extLst>
              <a:ext uri="{FF2B5EF4-FFF2-40B4-BE49-F238E27FC236}">
                <a16:creationId xmlns:a16="http://schemas.microsoft.com/office/drawing/2014/main" id="{8C95C052-68C4-4EB7-8831-1D2C92724BB5}"/>
              </a:ext>
            </a:extLst>
          </p:cNvPr>
          <p:cNvSpPr/>
          <p:nvPr/>
        </p:nvSpPr>
        <p:spPr>
          <a:xfrm rot="1325318">
            <a:off x="5256702" y="544954"/>
            <a:ext cx="2226364" cy="1499499"/>
          </a:xfrm>
          <a:prstGeom prst="downArrowCallo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a:t>5 días después</a:t>
            </a:r>
            <a:r>
              <a:rPr lang="es-MX" dirty="0"/>
              <a:t> de haber presentado síntomas </a:t>
            </a:r>
          </a:p>
        </p:txBody>
      </p:sp>
    </p:spTree>
    <p:extLst>
      <p:ext uri="{BB962C8B-B14F-4D97-AF65-F5344CB8AC3E}">
        <p14:creationId xmlns:p14="http://schemas.microsoft.com/office/powerpoint/2010/main" val="106435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TRATAMIENTO MÁS COMÚN</a:t>
            </a:r>
          </a:p>
        </p:txBody>
      </p:sp>
      <p:sp>
        <p:nvSpPr>
          <p:cNvPr id="3" name="CuadroTexto 2">
            <a:extLst>
              <a:ext uri="{FF2B5EF4-FFF2-40B4-BE49-F238E27FC236}">
                <a16:creationId xmlns:a16="http://schemas.microsoft.com/office/drawing/2014/main" id="{B3EAEE06-26A3-4626-9107-0E0692C4CBAC}"/>
              </a:ext>
            </a:extLst>
          </p:cNvPr>
          <p:cNvSpPr txBox="1"/>
          <p:nvPr/>
        </p:nvSpPr>
        <p:spPr>
          <a:xfrm>
            <a:off x="6137063" y="501579"/>
            <a:ext cx="2887860" cy="6186309"/>
          </a:xfrm>
          <a:prstGeom prst="rect">
            <a:avLst/>
          </a:prstGeom>
          <a:noFill/>
        </p:spPr>
        <p:txBody>
          <a:bodyPr wrap="square" rtlCol="0">
            <a:spAutoFit/>
          </a:bodyPr>
          <a:lstStyle/>
          <a:p>
            <a:r>
              <a:rPr lang="es-MX" dirty="0"/>
              <a:t>AZITROMICINA </a:t>
            </a:r>
          </a:p>
          <a:p>
            <a:endParaRPr lang="es-MX" dirty="0"/>
          </a:p>
          <a:p>
            <a:r>
              <a:rPr lang="es-MX" dirty="0"/>
              <a:t>IVERMECTINA</a:t>
            </a:r>
          </a:p>
          <a:p>
            <a:endParaRPr lang="es-MX" dirty="0"/>
          </a:p>
          <a:p>
            <a:r>
              <a:rPr lang="es-MX" dirty="0"/>
              <a:t>IBUPROFENO</a:t>
            </a:r>
          </a:p>
          <a:p>
            <a:endParaRPr lang="es-MX" dirty="0"/>
          </a:p>
          <a:p>
            <a:r>
              <a:rPr lang="es-MX" dirty="0"/>
              <a:t>PARACETAMOL</a:t>
            </a:r>
          </a:p>
          <a:p>
            <a:endParaRPr lang="es-MX" dirty="0"/>
          </a:p>
          <a:p>
            <a:r>
              <a:rPr lang="es-MX" dirty="0"/>
              <a:t>ANTICOAGULANTE</a:t>
            </a:r>
          </a:p>
          <a:p>
            <a:endParaRPr lang="es-MX" dirty="0"/>
          </a:p>
          <a:p>
            <a:r>
              <a:rPr lang="es-MX" dirty="0"/>
              <a:t>HISTOFIL (Vitamina D) </a:t>
            </a:r>
          </a:p>
          <a:p>
            <a:endParaRPr lang="es-MX" dirty="0"/>
          </a:p>
          <a:p>
            <a:r>
              <a:rPr lang="es-MX" dirty="0"/>
              <a:t>DEXAMETASONA</a:t>
            </a:r>
          </a:p>
          <a:p>
            <a:endParaRPr lang="es-MX" dirty="0"/>
          </a:p>
          <a:p>
            <a:r>
              <a:rPr lang="es-MX" dirty="0"/>
              <a:t>EXPECTORANTE</a:t>
            </a:r>
          </a:p>
          <a:p>
            <a:endParaRPr lang="es-MX" dirty="0"/>
          </a:p>
          <a:p>
            <a:r>
              <a:rPr lang="es-MX" dirty="0"/>
              <a:t>JARABE PARA LA TOS </a:t>
            </a:r>
          </a:p>
          <a:p>
            <a:endParaRPr lang="es-MX" dirty="0"/>
          </a:p>
          <a:p>
            <a:r>
              <a:rPr lang="es-MX" dirty="0"/>
              <a:t>NEBULIZACIONES</a:t>
            </a:r>
          </a:p>
          <a:p>
            <a:endParaRPr lang="es-MX" dirty="0"/>
          </a:p>
          <a:p>
            <a:r>
              <a:rPr lang="es-MX" dirty="0"/>
              <a:t>OMEPRAZOL</a:t>
            </a:r>
          </a:p>
          <a:p>
            <a:endParaRPr lang="es-MX" dirty="0"/>
          </a:p>
        </p:txBody>
      </p:sp>
      <p:pic>
        <p:nvPicPr>
          <p:cNvPr id="3074" name="Picture 2" descr="Los mejores tratamientos a COVID-19 con anticuerpo, plasma y antiviral |  Business Insider España">
            <a:extLst>
              <a:ext uri="{FF2B5EF4-FFF2-40B4-BE49-F238E27FC236}">
                <a16:creationId xmlns:a16="http://schemas.microsoft.com/office/drawing/2014/main" id="{60F1EFC7-3DAB-4B89-BD05-5B4B33481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99" y="1641469"/>
            <a:ext cx="4492488" cy="322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4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a:xfrm>
            <a:off x="1874068" y="277896"/>
            <a:ext cx="7481966" cy="789287"/>
          </a:xfrm>
        </p:spPr>
        <p:txBody>
          <a:bodyPr>
            <a:normAutofit/>
          </a:bodyPr>
          <a:lstStyle/>
          <a:p>
            <a:r>
              <a:rPr lang="es-MX" dirty="0"/>
              <a:t> </a:t>
            </a:r>
            <a:r>
              <a:rPr lang="es-MX" sz="4000" dirty="0">
                <a:solidFill>
                  <a:srgbClr val="FF0000"/>
                </a:solidFill>
              </a:rPr>
              <a:t>MUY  I M P O R T A N T E</a:t>
            </a:r>
            <a:endParaRPr lang="es-MX" dirty="0">
              <a:solidFill>
                <a:srgbClr val="FF0000"/>
              </a:solidFill>
            </a:endParaRPr>
          </a:p>
        </p:txBody>
      </p:sp>
      <p:sp>
        <p:nvSpPr>
          <p:cNvPr id="3" name="CuadroTexto 2">
            <a:extLst>
              <a:ext uri="{FF2B5EF4-FFF2-40B4-BE49-F238E27FC236}">
                <a16:creationId xmlns:a16="http://schemas.microsoft.com/office/drawing/2014/main" id="{B3EAEE06-26A3-4626-9107-0E0692C4CBAC}"/>
              </a:ext>
            </a:extLst>
          </p:cNvPr>
          <p:cNvSpPr txBox="1"/>
          <p:nvPr/>
        </p:nvSpPr>
        <p:spPr>
          <a:xfrm>
            <a:off x="4538870" y="1469435"/>
            <a:ext cx="4041912" cy="1846659"/>
          </a:xfrm>
          <a:prstGeom prst="rect">
            <a:avLst/>
          </a:prstGeom>
          <a:noFill/>
        </p:spPr>
        <p:txBody>
          <a:bodyPr wrap="square" rtlCol="0">
            <a:spAutoFit/>
          </a:bodyPr>
          <a:lstStyle/>
          <a:p>
            <a:r>
              <a:rPr lang="es-MX" sz="2400" b="1" dirty="0">
                <a:solidFill>
                  <a:schemeClr val="bg2">
                    <a:lumMod val="60000"/>
                    <a:lumOff val="40000"/>
                  </a:schemeClr>
                </a:solidFill>
              </a:rPr>
              <a:t>Hidratar al paciente</a:t>
            </a:r>
            <a:r>
              <a:rPr lang="es-MX" dirty="0"/>
              <a:t> además de tomar suficiente agua se recomienda preparar un </a:t>
            </a:r>
            <a:r>
              <a:rPr lang="es-MX" i="1" dirty="0"/>
              <a:t>suero  natural </a:t>
            </a:r>
            <a:r>
              <a:rPr lang="es-MX" dirty="0"/>
              <a:t>( 1lt de agua, 2 cucharadas de miel, jugo de medio limón, una pizca de carbonato)</a:t>
            </a:r>
          </a:p>
        </p:txBody>
      </p:sp>
      <p:sp>
        <p:nvSpPr>
          <p:cNvPr id="5" name="CuadroTexto 4">
            <a:extLst>
              <a:ext uri="{FF2B5EF4-FFF2-40B4-BE49-F238E27FC236}">
                <a16:creationId xmlns:a16="http://schemas.microsoft.com/office/drawing/2014/main" id="{94E93AFF-5B52-4D12-AA7E-0210EA0DD7D6}"/>
              </a:ext>
            </a:extLst>
          </p:cNvPr>
          <p:cNvSpPr txBox="1"/>
          <p:nvPr/>
        </p:nvSpPr>
        <p:spPr>
          <a:xfrm>
            <a:off x="4538870" y="3869555"/>
            <a:ext cx="4572000" cy="1384995"/>
          </a:xfrm>
          <a:prstGeom prst="rect">
            <a:avLst/>
          </a:prstGeom>
          <a:noFill/>
        </p:spPr>
        <p:txBody>
          <a:bodyPr wrap="square">
            <a:spAutoFit/>
          </a:bodyPr>
          <a:lstStyle/>
          <a:p>
            <a:r>
              <a:rPr lang="es-MX" dirty="0"/>
              <a:t>Mantener </a:t>
            </a:r>
            <a:r>
              <a:rPr lang="es-MX" sz="2400" b="1" dirty="0">
                <a:solidFill>
                  <a:schemeClr val="accent2"/>
                </a:solidFill>
              </a:rPr>
              <a:t>acostado boca abajo al paciente</a:t>
            </a:r>
            <a:r>
              <a:rPr lang="es-MX" dirty="0">
                <a:solidFill>
                  <a:srgbClr val="00B050"/>
                </a:solidFill>
              </a:rPr>
              <a:t>. </a:t>
            </a:r>
            <a:r>
              <a:rPr lang="es-MX" b="0" i="0" dirty="0">
                <a:solidFill>
                  <a:srgbClr val="3F3F42"/>
                </a:solidFill>
                <a:effectLst/>
                <a:latin typeface="+mj-lt"/>
              </a:rPr>
              <a:t>Este método ayuda a las personas a </a:t>
            </a:r>
            <a:r>
              <a:rPr lang="es-MX" i="1" dirty="0">
                <a:solidFill>
                  <a:srgbClr val="3F3F42"/>
                </a:solidFill>
                <a:effectLst/>
                <a:latin typeface="+mj-lt"/>
              </a:rPr>
              <a:t>aumentar la cantidad de oxígeno que ingresa a sus pulmones</a:t>
            </a:r>
            <a:r>
              <a:rPr lang="es-MX" b="1" i="0" dirty="0">
                <a:solidFill>
                  <a:srgbClr val="3F3F42"/>
                </a:solidFill>
                <a:effectLst/>
                <a:latin typeface="+mj-lt"/>
              </a:rPr>
              <a:t>.</a:t>
            </a:r>
            <a:endParaRPr lang="es-MX" dirty="0">
              <a:latin typeface="+mj-lt"/>
            </a:endParaRPr>
          </a:p>
        </p:txBody>
      </p:sp>
      <p:pic>
        <p:nvPicPr>
          <p:cNvPr id="2052" name="Picture 4" descr="Presentación de diapositivas: Posiciones para dormir que reducen el dolor  de espalda - Mayo Clinic">
            <a:extLst>
              <a:ext uri="{FF2B5EF4-FFF2-40B4-BE49-F238E27FC236}">
                <a16:creationId xmlns:a16="http://schemas.microsoft.com/office/drawing/2014/main" id="{B7FDA2B5-2737-4CC9-8C87-E78251A9EB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62" b="32002"/>
          <a:stretch/>
        </p:blipFill>
        <p:spPr bwMode="auto">
          <a:xfrm>
            <a:off x="145775" y="3718347"/>
            <a:ext cx="4426225" cy="12805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 HIDRATACIÓN | E. F. PUERTA BLANCA">
            <a:extLst>
              <a:ext uri="{FF2B5EF4-FFF2-40B4-BE49-F238E27FC236}">
                <a16:creationId xmlns:a16="http://schemas.microsoft.com/office/drawing/2014/main" id="{BD0D0B7E-491E-4DE0-9FF5-8DC86ED81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390" y="1481131"/>
            <a:ext cx="2239264" cy="150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63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1B8B4-7143-4E7B-8B9B-68FAEC17D962}"/>
              </a:ext>
            </a:extLst>
          </p:cNvPr>
          <p:cNvSpPr>
            <a:spLocks noGrp="1"/>
          </p:cNvSpPr>
          <p:nvPr>
            <p:ph type="ctrTitle"/>
          </p:nvPr>
        </p:nvSpPr>
        <p:spPr/>
        <p:txBody>
          <a:bodyPr>
            <a:normAutofit fontScale="90000"/>
          </a:bodyPr>
          <a:lstStyle/>
          <a:p>
            <a:r>
              <a:rPr lang="es-MX" dirty="0"/>
              <a:t>CASOS DE COVID SEVEROS </a:t>
            </a:r>
          </a:p>
        </p:txBody>
      </p:sp>
      <p:sp>
        <p:nvSpPr>
          <p:cNvPr id="3" name="CuadroTexto 2">
            <a:extLst>
              <a:ext uri="{FF2B5EF4-FFF2-40B4-BE49-F238E27FC236}">
                <a16:creationId xmlns:a16="http://schemas.microsoft.com/office/drawing/2014/main" id="{B3EAEE06-26A3-4626-9107-0E0692C4CBAC}"/>
              </a:ext>
            </a:extLst>
          </p:cNvPr>
          <p:cNvSpPr txBox="1"/>
          <p:nvPr/>
        </p:nvSpPr>
        <p:spPr>
          <a:xfrm>
            <a:off x="500269" y="1048572"/>
            <a:ext cx="8328991" cy="2308324"/>
          </a:xfrm>
          <a:prstGeom prst="rect">
            <a:avLst/>
          </a:prstGeom>
          <a:noFill/>
        </p:spPr>
        <p:txBody>
          <a:bodyPr wrap="square" rtlCol="0">
            <a:spAutoFit/>
          </a:bodyPr>
          <a:lstStyle/>
          <a:p>
            <a:pPr algn="just"/>
            <a:r>
              <a:rPr lang="es-MX" sz="2400" dirty="0"/>
              <a:t>Es muy importante estar monitoreando frecuentemente el nivel de saturación de oxígeno, para detectar una hipoxia (nivel de oxígeno muy bajo en la sangre, esto es, al cuerpo le cuesta administrar oxígeno a las células, tejidos y órganos).</a:t>
            </a:r>
          </a:p>
          <a:p>
            <a:endParaRPr lang="es-MX" sz="2400" dirty="0"/>
          </a:p>
        </p:txBody>
      </p:sp>
      <p:pic>
        <p:nvPicPr>
          <p:cNvPr id="5124" name="Picture 4" descr="Qué es la saturación de oxígeno y... - Cuidado del Enfermo y/o el Adulto  Mayor | Facebook">
            <a:extLst>
              <a:ext uri="{FF2B5EF4-FFF2-40B4-BE49-F238E27FC236}">
                <a16:creationId xmlns:a16="http://schemas.microsoft.com/office/drawing/2014/main" id="{60423243-7C58-4768-827E-16149135A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539" y="3205071"/>
            <a:ext cx="5818454" cy="289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09865"/>
      </p:ext>
    </p:extLst>
  </p:cSld>
  <p:clrMapOvr>
    <a:masterClrMapping/>
  </p:clrMapOvr>
</p:sld>
</file>

<file path=ppt/theme/theme1.xml><?xml version="1.0" encoding="utf-8"?>
<a:theme xmlns:a="http://schemas.openxmlformats.org/drawingml/2006/main" name="PPT CONSUELOZANO PERSONAL">
  <a:themeElements>
    <a:clrScheme name="Personalizar 5">
      <a:dk1>
        <a:sysClr val="windowText" lastClr="000000"/>
      </a:dk1>
      <a:lt1>
        <a:sysClr val="window" lastClr="FFFFFF"/>
      </a:lt1>
      <a:dk2>
        <a:srgbClr val="242852"/>
      </a:dk2>
      <a:lt2>
        <a:srgbClr val="3478C4"/>
      </a:lt2>
      <a:accent1>
        <a:srgbClr val="194A92"/>
      </a:accent1>
      <a:accent2>
        <a:srgbClr val="297FD5"/>
      </a:accent2>
      <a:accent3>
        <a:srgbClr val="7F8FA9"/>
      </a:accent3>
      <a:accent4>
        <a:srgbClr val="4A66AC"/>
      </a:accent4>
      <a:accent5>
        <a:srgbClr val="267DAE"/>
      </a:accent5>
      <a:accent6>
        <a:srgbClr val="9D90A0"/>
      </a:accent6>
      <a:hlink>
        <a:srgbClr val="14316E"/>
      </a:hlink>
      <a:folHlink>
        <a:srgbClr val="14427A"/>
      </a:folHlink>
    </a:clrScheme>
    <a:fontScheme name="Inspiració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Ventaja">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1113</TotalTime>
  <Words>1658</Words>
  <Application>Microsoft Macintosh PowerPoint</Application>
  <PresentationFormat>Presentación en pantalla (4:3)</PresentationFormat>
  <Paragraphs>246</Paragraphs>
  <Slides>28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Calibri</vt:lpstr>
      <vt:lpstr>News Gothic MT</vt:lpstr>
      <vt:lpstr>Wingdings</vt:lpstr>
      <vt:lpstr>PPT CONSUELOZANO PERSONAL</vt:lpstr>
      <vt:lpstr>Presentación de PowerPoint</vt:lpstr>
      <vt:lpstr>Presentación de PowerPoint</vt:lpstr>
      <vt:lpstr>Presentación de PowerPoint</vt:lpstr>
      <vt:lpstr>ESTUDIOS A REALIZARSE</vt:lpstr>
      <vt:lpstr>DIAGNÓSTICO</vt:lpstr>
      <vt:lpstr>DIAGNÓSTICO</vt:lpstr>
      <vt:lpstr>TRATAMIENTO MÁS COMÚN</vt:lpstr>
      <vt:lpstr> MUY  I M P O R T A N T E</vt:lpstr>
      <vt:lpstr>CASOS DE COVID SEVEROS </vt:lpstr>
      <vt:lpstr>Presentación de PowerPoint</vt:lpstr>
      <vt:lpstr>CASOS DE COVID SEVEROS </vt:lpstr>
      <vt:lpstr>CASOS DE COVID SEVEROS </vt:lpstr>
      <vt:lpstr>CASOS DE COVID SEVEROS </vt:lpstr>
      <vt:lpstr>Fatiga crónica</vt:lpstr>
      <vt:lpstr>Presentación de PowerPoint</vt:lpstr>
      <vt:lpstr>C O N S I D E R A C I O N </vt:lpstr>
      <vt:lpstr>RECOMENDACIONES </vt:lpstr>
      <vt:lpstr>F E   Y   C O N F I A N Z A   </vt:lpstr>
      <vt:lpstr>Presentación de PowerPoint</vt:lpstr>
      <vt:lpstr> Números telefónicos de apoyo</vt:lpstr>
      <vt:lpstr> Números telefónicos de apoyo</vt:lpstr>
      <vt:lpstr> Números telefónicos de apoyo</vt:lpstr>
      <vt:lpstr> Números telefónicos de apoyo</vt:lpstr>
      <vt:lpstr>VIDEOS INFORMATIVOS </vt:lpstr>
      <vt:lpstr>VIDEOS INFORMATIVOS </vt:lpstr>
      <vt:lpstr>VIDEOS INFORMATIVOS </vt:lpstr>
      <vt:lpstr>FUENTES DE CONSULTA </vt:lpstr>
      <vt:lpstr>FUENTES DE CONSULTA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Recomendaciones COVID </dc:title>
  <dc:subject/>
  <dc:creator>E.M.D.R.</dc:creator>
  <cp:keywords/>
  <dc:description/>
  <cp:lastModifiedBy>Microsoft Office User</cp:lastModifiedBy>
  <cp:revision>119</cp:revision>
  <dcterms:created xsi:type="dcterms:W3CDTF">2019-02-27T03:28:27Z</dcterms:created>
  <dcterms:modified xsi:type="dcterms:W3CDTF">2021-06-09T17:22:27Z</dcterms:modified>
  <cp:category/>
</cp:coreProperties>
</file>